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4376" y="3410204"/>
            <a:ext cx="11063247" cy="17132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6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8487" y="407923"/>
            <a:ext cx="2697480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2139" y="1728723"/>
            <a:ext cx="10447720" cy="2180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1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47869" y="5241036"/>
            <a:ext cx="8453755" cy="6959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400"/>
              <a:t>A </a:t>
            </a:r>
            <a:r>
              <a:rPr dirty="0" sz="4400" spc="-5"/>
              <a:t>Missions Existence </a:t>
            </a:r>
            <a:r>
              <a:rPr dirty="0" sz="4400"/>
              <a:t>/ </a:t>
            </a:r>
            <a:r>
              <a:rPr dirty="0" sz="4400" spc="-5"/>
              <a:t>Acts</a:t>
            </a:r>
            <a:r>
              <a:rPr dirty="0" sz="4400" spc="-65"/>
              <a:t> </a:t>
            </a:r>
            <a:r>
              <a:rPr dirty="0" sz="4400" spc="-5"/>
              <a:t>14:21-28</a:t>
            </a:r>
            <a:endParaRPr sz="4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8948" y="3410204"/>
            <a:ext cx="10949305" cy="238696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600"/>
              <a:t>Key </a:t>
            </a:r>
            <a:r>
              <a:rPr dirty="0" sz="6600" spc="-5"/>
              <a:t>Point</a:t>
            </a:r>
            <a:r>
              <a:rPr dirty="0" sz="6600" spc="-35"/>
              <a:t> </a:t>
            </a:r>
            <a:r>
              <a:rPr dirty="0" sz="6600"/>
              <a:t>#4</a:t>
            </a:r>
            <a:endParaRPr sz="6600"/>
          </a:p>
          <a:p>
            <a:pPr marL="12700" marR="5080">
              <a:lnSpc>
                <a:spcPct val="100499"/>
              </a:lnSpc>
              <a:spcBef>
                <a:spcPts val="60"/>
              </a:spcBef>
            </a:pPr>
            <a:r>
              <a:rPr dirty="0" sz="4400" spc="-5"/>
              <a:t>We exist to </a:t>
            </a:r>
            <a:r>
              <a:rPr dirty="0" sz="4400" spc="-10"/>
              <a:t>stabilize </a:t>
            </a:r>
            <a:r>
              <a:rPr dirty="0" sz="4400" spc="-5"/>
              <a:t>the weak, incite their faith  </a:t>
            </a:r>
            <a:r>
              <a:rPr dirty="0" sz="4400"/>
              <a:t>and </a:t>
            </a:r>
            <a:r>
              <a:rPr dirty="0" sz="4400" spc="-5"/>
              <a:t>prepare them for</a:t>
            </a:r>
            <a:r>
              <a:rPr dirty="0" sz="4400" spc="5"/>
              <a:t> </a:t>
            </a:r>
            <a:r>
              <a:rPr dirty="0" sz="4400" spc="-5"/>
              <a:t>trial.</a:t>
            </a:r>
            <a:endParaRPr sz="4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22580">
              <a:lnSpc>
                <a:spcPct val="100000"/>
              </a:lnSpc>
              <a:spcBef>
                <a:spcPts val="100"/>
              </a:spcBef>
            </a:pPr>
            <a:r>
              <a:rPr dirty="0"/>
              <a:t>23 And </a:t>
            </a:r>
            <a:r>
              <a:rPr dirty="0" spc="-5"/>
              <a:t>when they had ordained them</a:t>
            </a:r>
            <a:r>
              <a:rPr dirty="0" spc="25"/>
              <a:t> </a:t>
            </a:r>
            <a:r>
              <a:rPr dirty="0" spc="-5"/>
              <a:t>elders…</a:t>
            </a:r>
          </a:p>
          <a:p>
            <a:pPr marL="309880">
              <a:lnSpc>
                <a:spcPct val="100000"/>
              </a:lnSpc>
              <a:spcBef>
                <a:spcPts val="50"/>
              </a:spcBef>
            </a:pPr>
            <a:endParaRPr sz="2900">
              <a:latin typeface="Times New Roman"/>
              <a:cs typeface="Times New Roman"/>
            </a:endParaRPr>
          </a:p>
          <a:p>
            <a:pPr marL="322580" marR="5080">
              <a:lnSpc>
                <a:spcPct val="101400"/>
              </a:lnSpc>
            </a:pPr>
            <a:r>
              <a:rPr dirty="0" spc="160"/>
              <a:t>- </a:t>
            </a:r>
            <a:r>
              <a:rPr dirty="0" spc="-20"/>
              <a:t>Are </a:t>
            </a:r>
            <a:r>
              <a:rPr dirty="0" spc="-135"/>
              <a:t>we </a:t>
            </a:r>
            <a:r>
              <a:rPr dirty="0" spc="-100"/>
              <a:t>working </a:t>
            </a:r>
            <a:r>
              <a:rPr dirty="0" spc="-120"/>
              <a:t>to </a:t>
            </a:r>
            <a:r>
              <a:rPr dirty="0" spc="-30"/>
              <a:t>establish </a:t>
            </a:r>
            <a:r>
              <a:rPr dirty="0" spc="-40"/>
              <a:t>ministers </a:t>
            </a:r>
            <a:r>
              <a:rPr dirty="0" spc="-95"/>
              <a:t>that </a:t>
            </a:r>
            <a:r>
              <a:rPr dirty="0" spc="5"/>
              <a:t>can </a:t>
            </a:r>
            <a:r>
              <a:rPr dirty="0" spc="-60"/>
              <a:t>take </a:t>
            </a:r>
            <a:r>
              <a:rPr dirty="0" spc="-85"/>
              <a:t>our </a:t>
            </a:r>
            <a:r>
              <a:rPr dirty="0" spc="-10"/>
              <a:t>place </a:t>
            </a:r>
            <a:r>
              <a:rPr dirty="0" spc="-80"/>
              <a:t>or </a:t>
            </a:r>
            <a:r>
              <a:rPr dirty="0" spc="-60"/>
              <a:t>fulfill </a:t>
            </a:r>
            <a:r>
              <a:rPr dirty="0" spc="-5"/>
              <a:t>a  </a:t>
            </a:r>
            <a:r>
              <a:rPr dirty="0" spc="-40" i="1"/>
              <a:t>leadership</a:t>
            </a:r>
            <a:r>
              <a:rPr dirty="0" spc="25" i="1"/>
              <a:t> </a:t>
            </a:r>
            <a:r>
              <a:rPr dirty="0" spc="-35" i="1"/>
              <a:t>calling?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8487" y="407923"/>
            <a:ext cx="3375660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5.</a:t>
            </a:r>
            <a:r>
              <a:rPr dirty="0" spc="-75"/>
              <a:t> </a:t>
            </a:r>
            <a:r>
              <a:rPr dirty="0" spc="-5"/>
              <a:t>Ordained</a:t>
            </a:r>
          </a:p>
        </p:txBody>
      </p:sp>
      <p:sp>
        <p:nvSpPr>
          <p:cNvPr id="4" name="object 4"/>
          <p:cNvSpPr/>
          <p:nvPr/>
        </p:nvSpPr>
        <p:spPr>
          <a:xfrm>
            <a:off x="461187" y="1194219"/>
            <a:ext cx="3352800" cy="88900"/>
          </a:xfrm>
          <a:custGeom>
            <a:avLst/>
            <a:gdLst/>
            <a:ahLst/>
            <a:cxnLst/>
            <a:rect l="l" t="t" r="r" b="b"/>
            <a:pathLst>
              <a:path w="3352800" h="88900">
                <a:moveTo>
                  <a:pt x="0" y="0"/>
                </a:moveTo>
                <a:lnTo>
                  <a:pt x="3352799" y="0"/>
                </a:lnTo>
                <a:lnTo>
                  <a:pt x="3352799" y="88900"/>
                </a:lnTo>
                <a:lnTo>
                  <a:pt x="0" y="889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8948" y="3410204"/>
            <a:ext cx="7359015" cy="238696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600"/>
              <a:t>Key </a:t>
            </a:r>
            <a:r>
              <a:rPr dirty="0" sz="6600" spc="-5"/>
              <a:t>Point</a:t>
            </a:r>
            <a:r>
              <a:rPr dirty="0" sz="6600" spc="-40"/>
              <a:t> </a:t>
            </a:r>
            <a:r>
              <a:rPr dirty="0" sz="6600"/>
              <a:t>#5</a:t>
            </a:r>
            <a:endParaRPr sz="6600"/>
          </a:p>
          <a:p>
            <a:pPr marL="12700" marR="5080">
              <a:lnSpc>
                <a:spcPct val="100499"/>
              </a:lnSpc>
              <a:spcBef>
                <a:spcPts val="60"/>
              </a:spcBef>
            </a:pPr>
            <a:r>
              <a:rPr dirty="0" sz="4400" spc="-5"/>
              <a:t>We exist to </a:t>
            </a:r>
            <a:r>
              <a:rPr dirty="0" sz="4400" spc="-10"/>
              <a:t>commission leaders  </a:t>
            </a:r>
            <a:r>
              <a:rPr dirty="0" sz="4400" spc="-5"/>
              <a:t>to </a:t>
            </a:r>
            <a:r>
              <a:rPr dirty="0" sz="4400" spc="-10"/>
              <a:t>fulfill </a:t>
            </a:r>
            <a:r>
              <a:rPr dirty="0" sz="4400"/>
              <a:t>the</a:t>
            </a:r>
            <a:r>
              <a:rPr dirty="0" sz="4400" spc="10"/>
              <a:t> </a:t>
            </a:r>
            <a:r>
              <a:rPr dirty="0" sz="4400" spc="-5"/>
              <a:t>call.</a:t>
            </a:r>
            <a:endParaRPr sz="4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2085" y="2883915"/>
            <a:ext cx="10138410" cy="2585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…and had prayed with</a:t>
            </a:r>
            <a:r>
              <a:rPr dirty="0" sz="2800" spc="1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fasting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8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200"/>
              </a:lnSpc>
            </a:pP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Act 13:2 As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they ministered to the Lord, and fasted, the Holy Ghost 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said, Separate me Barnabas and Saul for the work whereunto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I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have  called them.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3 And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when they had fasted and prayed, and laid [their]  hands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them, they sent [them]</a:t>
            </a:r>
            <a:r>
              <a:rPr dirty="0" sz="2800" spc="2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away.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6.</a:t>
            </a:r>
            <a:r>
              <a:rPr dirty="0" spc="-75"/>
              <a:t> </a:t>
            </a:r>
            <a:r>
              <a:rPr dirty="0" spc="-5"/>
              <a:t>Prayed</a:t>
            </a:r>
          </a:p>
        </p:txBody>
      </p:sp>
      <p:sp>
        <p:nvSpPr>
          <p:cNvPr id="4" name="object 4"/>
          <p:cNvSpPr/>
          <p:nvPr/>
        </p:nvSpPr>
        <p:spPr>
          <a:xfrm>
            <a:off x="461187" y="1194219"/>
            <a:ext cx="2667000" cy="88900"/>
          </a:xfrm>
          <a:custGeom>
            <a:avLst/>
            <a:gdLst/>
            <a:ahLst/>
            <a:cxnLst/>
            <a:rect l="l" t="t" r="r" b="b"/>
            <a:pathLst>
              <a:path w="2667000" h="88900">
                <a:moveTo>
                  <a:pt x="0" y="88900"/>
                </a:moveTo>
                <a:lnTo>
                  <a:pt x="2667000" y="88900"/>
                </a:lnTo>
                <a:lnTo>
                  <a:pt x="2667000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61187" y="2007019"/>
            <a:ext cx="3200400" cy="88900"/>
          </a:xfrm>
          <a:custGeom>
            <a:avLst/>
            <a:gdLst/>
            <a:ahLst/>
            <a:cxnLst/>
            <a:rect l="l" t="t" r="r" b="b"/>
            <a:pathLst>
              <a:path w="3200400" h="88900">
                <a:moveTo>
                  <a:pt x="0" y="0"/>
                </a:moveTo>
                <a:lnTo>
                  <a:pt x="3200399" y="0"/>
                </a:lnTo>
                <a:lnTo>
                  <a:pt x="3200399" y="88900"/>
                </a:lnTo>
                <a:lnTo>
                  <a:pt x="0" y="889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48487" y="1218691"/>
            <a:ext cx="3225800" cy="848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b="1">
                <a:solidFill>
                  <a:srgbClr val="FFFFFF"/>
                </a:solidFill>
                <a:latin typeface="Calibri"/>
                <a:cs typeface="Calibri"/>
              </a:rPr>
              <a:t>7. &amp;</a:t>
            </a:r>
            <a:r>
              <a:rPr dirty="0" sz="5400" spc="-1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5400" spc="-5" b="1">
                <a:solidFill>
                  <a:srgbClr val="FFFFFF"/>
                </a:solidFill>
                <a:latin typeface="Calibri"/>
                <a:cs typeface="Calibri"/>
              </a:rPr>
              <a:t>Fasted</a:t>
            </a:r>
            <a:endParaRPr sz="5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2085" y="2510028"/>
            <a:ext cx="10137775" cy="998219"/>
          </a:xfrm>
          <a:prstGeom prst="rect">
            <a:avLst/>
          </a:prstGeom>
        </p:spPr>
        <p:txBody>
          <a:bodyPr wrap="square" lIns="0" tIns="30480" rIns="0" bIns="0" rtlCol="0" vert="horz">
            <a:spAutoFit/>
          </a:bodyPr>
          <a:lstStyle/>
          <a:p>
            <a:pPr marL="12700" marR="5080">
              <a:lnSpc>
                <a:spcPts val="3820"/>
              </a:lnSpc>
              <a:spcBef>
                <a:spcPts val="240"/>
              </a:spcBef>
            </a:pPr>
            <a:r>
              <a:rPr dirty="0" sz="3200" spc="-5" i="1">
                <a:solidFill>
                  <a:srgbClr val="FFFFFF"/>
                </a:solidFill>
                <a:latin typeface="Calibri"/>
                <a:cs typeface="Calibri"/>
              </a:rPr>
              <a:t>“Prayer </a:t>
            </a:r>
            <a:r>
              <a:rPr dirty="0" sz="3200" i="1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dirty="0" sz="3200" spc="-5" i="1">
                <a:solidFill>
                  <a:srgbClr val="FFFFFF"/>
                </a:solidFill>
                <a:latin typeface="Calibri"/>
                <a:cs typeface="Calibri"/>
              </a:rPr>
              <a:t>secret, fervent, believing </a:t>
            </a:r>
            <a:r>
              <a:rPr dirty="0" sz="3200" i="1">
                <a:solidFill>
                  <a:srgbClr val="FFFFFF"/>
                </a:solidFill>
                <a:latin typeface="Calibri"/>
                <a:cs typeface="Calibri"/>
              </a:rPr>
              <a:t>prayers – </a:t>
            </a:r>
            <a:r>
              <a:rPr dirty="0" sz="3200" spc="-5" i="1">
                <a:solidFill>
                  <a:srgbClr val="FFFFFF"/>
                </a:solidFill>
                <a:latin typeface="Calibri"/>
                <a:cs typeface="Calibri"/>
              </a:rPr>
              <a:t>lies </a:t>
            </a:r>
            <a:r>
              <a:rPr dirty="0" sz="3200" i="1">
                <a:solidFill>
                  <a:srgbClr val="FFFFFF"/>
                </a:solidFill>
                <a:latin typeface="Calibri"/>
                <a:cs typeface="Calibri"/>
              </a:rPr>
              <a:t>at the </a:t>
            </a:r>
            <a:r>
              <a:rPr dirty="0" sz="3200" spc="-5" i="1">
                <a:solidFill>
                  <a:srgbClr val="FFFFFF"/>
                </a:solidFill>
                <a:latin typeface="Calibri"/>
                <a:cs typeface="Calibri"/>
              </a:rPr>
              <a:t>root  </a:t>
            </a:r>
            <a:r>
              <a:rPr dirty="0" sz="3200" spc="-5" i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3200" i="1">
                <a:solidFill>
                  <a:srgbClr val="FFFFFF"/>
                </a:solidFill>
                <a:latin typeface="Calibri"/>
                <a:cs typeface="Calibri"/>
              </a:rPr>
              <a:t>all </a:t>
            </a:r>
            <a:r>
              <a:rPr dirty="0" sz="3200" spc="-5" i="1">
                <a:solidFill>
                  <a:srgbClr val="FFFFFF"/>
                </a:solidFill>
                <a:latin typeface="Calibri"/>
                <a:cs typeface="Calibri"/>
              </a:rPr>
              <a:t>personal</a:t>
            </a:r>
            <a:r>
              <a:rPr dirty="0" sz="3200" spc="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200" spc="-5" i="1">
                <a:solidFill>
                  <a:srgbClr val="FFFFFF"/>
                </a:solidFill>
                <a:latin typeface="Calibri"/>
                <a:cs typeface="Calibri"/>
              </a:rPr>
              <a:t>godliness”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63921" y="3985260"/>
            <a:ext cx="3056255" cy="100711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 marR="5080" indent="758825">
              <a:lnSpc>
                <a:spcPct val="101200"/>
              </a:lnSpc>
              <a:spcBef>
                <a:spcPts val="50"/>
              </a:spcBef>
            </a:pPr>
            <a:r>
              <a:rPr dirty="0" sz="3200" spc="-80" i="1">
                <a:solidFill>
                  <a:srgbClr val="FFFFFF"/>
                </a:solidFill>
                <a:latin typeface="Calibri"/>
                <a:cs typeface="Calibri"/>
              </a:rPr>
              <a:t>William </a:t>
            </a:r>
            <a:r>
              <a:rPr dirty="0" sz="3200" spc="55" i="1">
                <a:solidFill>
                  <a:srgbClr val="FFFFFF"/>
                </a:solidFill>
                <a:latin typeface="Calibri"/>
                <a:cs typeface="Calibri"/>
              </a:rPr>
              <a:t>Carey  </a:t>
            </a:r>
            <a:r>
              <a:rPr dirty="0" sz="3200" spc="-45" i="1">
                <a:solidFill>
                  <a:srgbClr val="FFFFFF"/>
                </a:solidFill>
                <a:latin typeface="Calibri"/>
                <a:cs typeface="Calibri"/>
              </a:rPr>
              <a:t>Missionary </a:t>
            </a:r>
            <a:r>
              <a:rPr dirty="0" sz="3200" spc="-130" i="1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dirty="0" sz="3200" spc="2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200" spc="-65" i="1">
                <a:solidFill>
                  <a:srgbClr val="FFFFFF"/>
                </a:solidFill>
                <a:latin typeface="Calibri"/>
                <a:cs typeface="Calibri"/>
              </a:rPr>
              <a:t>India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8948" y="3410204"/>
            <a:ext cx="10199370" cy="238696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600"/>
              <a:t>Key </a:t>
            </a:r>
            <a:r>
              <a:rPr dirty="0" sz="6600" spc="-5"/>
              <a:t>Point</a:t>
            </a:r>
            <a:r>
              <a:rPr dirty="0" sz="6600" spc="-35"/>
              <a:t> </a:t>
            </a:r>
            <a:r>
              <a:rPr dirty="0" sz="6600"/>
              <a:t>#6/7</a:t>
            </a:r>
            <a:endParaRPr sz="6600"/>
          </a:p>
          <a:p>
            <a:pPr marL="12700" marR="5080">
              <a:lnSpc>
                <a:spcPct val="100499"/>
              </a:lnSpc>
              <a:spcBef>
                <a:spcPts val="60"/>
              </a:spcBef>
            </a:pPr>
            <a:r>
              <a:rPr dirty="0" sz="4400" spc="-5"/>
              <a:t>We exist to exist to commune with God </a:t>
            </a:r>
            <a:r>
              <a:rPr dirty="0" sz="4400"/>
              <a:t>and  </a:t>
            </a:r>
            <a:r>
              <a:rPr dirty="0" sz="4400" spc="-5"/>
              <a:t>beckon his</a:t>
            </a:r>
            <a:r>
              <a:rPr dirty="0" sz="4400"/>
              <a:t> </a:t>
            </a:r>
            <a:r>
              <a:rPr dirty="0" sz="4400" spc="-5"/>
              <a:t>grace.</a:t>
            </a:r>
            <a:endParaRPr sz="4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2085" y="1780539"/>
            <a:ext cx="10138410" cy="21805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…they commended them to the Lord,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whom they</a:t>
            </a:r>
            <a:r>
              <a:rPr dirty="0" sz="2800" spc="4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believed.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950">
              <a:latin typeface="Times New Roman"/>
              <a:cs typeface="Times New Roman"/>
            </a:endParaRPr>
          </a:p>
          <a:p>
            <a:pPr marL="469900" marR="5080" indent="-457200">
              <a:lnSpc>
                <a:spcPct val="100699"/>
              </a:lnSpc>
              <a:buChar char="-"/>
              <a:tabLst>
                <a:tab pos="469265" algn="l"/>
                <a:tab pos="469900" algn="l"/>
              </a:tabLst>
            </a:pPr>
            <a:r>
              <a:rPr dirty="0" sz="2800" spc="80">
                <a:solidFill>
                  <a:srgbClr val="FFFFFF"/>
                </a:solidFill>
                <a:latin typeface="Arial Narrow"/>
                <a:cs typeface="Arial Narrow"/>
              </a:rPr>
              <a:t>They </a:t>
            </a:r>
            <a:r>
              <a:rPr dirty="0" sz="2800" spc="95">
                <a:solidFill>
                  <a:srgbClr val="FFFFFF"/>
                </a:solidFill>
                <a:latin typeface="Arial Narrow"/>
                <a:cs typeface="Arial Narrow"/>
              </a:rPr>
              <a:t>knew </a:t>
            </a:r>
            <a:r>
              <a:rPr dirty="0" sz="2800" spc="105">
                <a:solidFill>
                  <a:srgbClr val="FFFFFF"/>
                </a:solidFill>
                <a:latin typeface="Arial Narrow"/>
                <a:cs typeface="Arial Narrow"/>
              </a:rPr>
              <a:t>that </a:t>
            </a:r>
            <a:r>
              <a:rPr dirty="0" sz="2800" spc="85">
                <a:solidFill>
                  <a:srgbClr val="FFFFFF"/>
                </a:solidFill>
                <a:latin typeface="Arial Narrow"/>
                <a:cs typeface="Arial Narrow"/>
              </a:rPr>
              <a:t>they </a:t>
            </a:r>
            <a:r>
              <a:rPr dirty="0" sz="2800" spc="90">
                <a:solidFill>
                  <a:srgbClr val="FFFFFF"/>
                </a:solidFill>
                <a:latin typeface="Arial Narrow"/>
                <a:cs typeface="Arial Narrow"/>
              </a:rPr>
              <a:t>had </a:t>
            </a:r>
            <a:r>
              <a:rPr dirty="0" sz="2800" spc="110">
                <a:solidFill>
                  <a:srgbClr val="FFFFFF"/>
                </a:solidFill>
                <a:latin typeface="Arial Narrow"/>
                <a:cs typeface="Arial Narrow"/>
              </a:rPr>
              <a:t>to </a:t>
            </a:r>
            <a:r>
              <a:rPr dirty="0" sz="2800" spc="105">
                <a:solidFill>
                  <a:srgbClr val="FFFFFF"/>
                </a:solidFill>
                <a:latin typeface="Arial Narrow"/>
                <a:cs typeface="Arial Narrow"/>
              </a:rPr>
              <a:t>turn </a:t>
            </a:r>
            <a:r>
              <a:rPr dirty="0" sz="2800" spc="70">
                <a:solidFill>
                  <a:srgbClr val="FFFFFF"/>
                </a:solidFill>
                <a:latin typeface="Arial Narrow"/>
                <a:cs typeface="Arial Narrow"/>
              </a:rPr>
              <a:t>over </a:t>
            </a:r>
            <a:r>
              <a:rPr dirty="0" sz="2800" spc="90">
                <a:solidFill>
                  <a:srgbClr val="FFFFFF"/>
                </a:solidFill>
                <a:latin typeface="Arial Narrow"/>
                <a:cs typeface="Arial Narrow"/>
              </a:rPr>
              <a:t>the </a:t>
            </a:r>
            <a:r>
              <a:rPr dirty="0" sz="2800" spc="110">
                <a:solidFill>
                  <a:srgbClr val="FFFFFF"/>
                </a:solidFill>
                <a:latin typeface="Arial Narrow"/>
                <a:cs typeface="Arial Narrow"/>
              </a:rPr>
              <a:t>work </a:t>
            </a:r>
            <a:r>
              <a:rPr dirty="0" sz="2800" spc="130">
                <a:solidFill>
                  <a:srgbClr val="FFFFFF"/>
                </a:solidFill>
                <a:latin typeface="Arial Narrow"/>
                <a:cs typeface="Arial Narrow"/>
              </a:rPr>
              <a:t>of </a:t>
            </a:r>
            <a:r>
              <a:rPr dirty="0" sz="2800" spc="80">
                <a:solidFill>
                  <a:srgbClr val="FFFFFF"/>
                </a:solidFill>
                <a:latin typeface="Arial Narrow"/>
                <a:cs typeface="Arial Narrow"/>
              </a:rPr>
              <a:t>their </a:t>
            </a:r>
            <a:r>
              <a:rPr dirty="0" sz="2800" spc="85">
                <a:solidFill>
                  <a:srgbClr val="FFFFFF"/>
                </a:solidFill>
                <a:latin typeface="Arial Narrow"/>
                <a:cs typeface="Arial Narrow"/>
              </a:rPr>
              <a:t>labor </a:t>
            </a:r>
            <a:r>
              <a:rPr dirty="0" sz="2800" spc="110">
                <a:solidFill>
                  <a:srgbClr val="FFFFFF"/>
                </a:solidFill>
                <a:latin typeface="Arial Narrow"/>
                <a:cs typeface="Arial Narrow"/>
              </a:rPr>
              <a:t>to </a:t>
            </a:r>
            <a:r>
              <a:rPr dirty="0" sz="2800" spc="90">
                <a:solidFill>
                  <a:srgbClr val="FFFFFF"/>
                </a:solidFill>
                <a:latin typeface="Arial Narrow"/>
                <a:cs typeface="Arial Narrow"/>
              </a:rPr>
              <a:t>the  </a:t>
            </a:r>
            <a:r>
              <a:rPr dirty="0" sz="2800" spc="70">
                <a:solidFill>
                  <a:srgbClr val="FFFFFF"/>
                </a:solidFill>
                <a:latin typeface="Arial Narrow"/>
                <a:cs typeface="Arial Narrow"/>
              </a:rPr>
              <a:t>oversight</a:t>
            </a:r>
            <a:r>
              <a:rPr dirty="0" sz="2800" spc="15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130">
                <a:solidFill>
                  <a:srgbClr val="FFFFFF"/>
                </a:solidFill>
                <a:latin typeface="Arial Narrow"/>
                <a:cs typeface="Arial Narrow"/>
              </a:rPr>
              <a:t>of</a:t>
            </a:r>
            <a:r>
              <a:rPr dirty="0" sz="2800" spc="25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90">
                <a:solidFill>
                  <a:srgbClr val="FFFFFF"/>
                </a:solidFill>
                <a:latin typeface="Arial Narrow"/>
                <a:cs typeface="Arial Narrow"/>
              </a:rPr>
              <a:t>the</a:t>
            </a:r>
            <a:r>
              <a:rPr dirty="0" sz="2800" spc="2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95">
                <a:solidFill>
                  <a:srgbClr val="FFFFFF"/>
                </a:solidFill>
                <a:latin typeface="Arial Narrow"/>
                <a:cs typeface="Arial Narrow"/>
              </a:rPr>
              <a:t>Lord</a:t>
            </a:r>
            <a:r>
              <a:rPr dirty="0" sz="2800" spc="2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90">
                <a:solidFill>
                  <a:srgbClr val="FFFFFF"/>
                </a:solidFill>
                <a:latin typeface="Arial Narrow"/>
                <a:cs typeface="Arial Narrow"/>
              </a:rPr>
              <a:t>and</a:t>
            </a:r>
            <a:r>
              <a:rPr dirty="0" sz="2800" spc="25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80">
                <a:solidFill>
                  <a:srgbClr val="FFFFFF"/>
                </a:solidFill>
                <a:latin typeface="Arial Narrow"/>
                <a:cs typeface="Arial Narrow"/>
              </a:rPr>
              <a:t>those</a:t>
            </a:r>
            <a:r>
              <a:rPr dirty="0" sz="2800" spc="2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114">
                <a:solidFill>
                  <a:srgbClr val="FFFFFF"/>
                </a:solidFill>
                <a:latin typeface="Arial Narrow"/>
                <a:cs typeface="Arial Narrow"/>
              </a:rPr>
              <a:t>who</a:t>
            </a:r>
            <a:r>
              <a:rPr dirty="0" sz="2800" spc="3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65">
                <a:solidFill>
                  <a:srgbClr val="FFFFFF"/>
                </a:solidFill>
                <a:latin typeface="Arial Narrow"/>
                <a:cs typeface="Arial Narrow"/>
              </a:rPr>
              <a:t>were</a:t>
            </a:r>
            <a:r>
              <a:rPr dirty="0" sz="2800" spc="15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75">
                <a:solidFill>
                  <a:srgbClr val="FFFFFF"/>
                </a:solidFill>
                <a:latin typeface="Arial Narrow"/>
                <a:cs typeface="Arial Narrow"/>
              </a:rPr>
              <a:t>called</a:t>
            </a:r>
            <a:r>
              <a:rPr dirty="0" sz="2800" spc="15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110">
                <a:solidFill>
                  <a:srgbClr val="FFFFFF"/>
                </a:solidFill>
                <a:latin typeface="Arial Narrow"/>
                <a:cs typeface="Arial Narrow"/>
              </a:rPr>
              <a:t>to</a:t>
            </a:r>
            <a:r>
              <a:rPr dirty="0" sz="2800" spc="3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90">
                <a:solidFill>
                  <a:srgbClr val="FFFFFF"/>
                </a:solidFill>
                <a:latin typeface="Arial Narrow"/>
                <a:cs typeface="Arial Narrow"/>
              </a:rPr>
              <a:t>the</a:t>
            </a:r>
            <a:r>
              <a:rPr dirty="0" sz="2800" spc="15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45">
                <a:solidFill>
                  <a:srgbClr val="FFFFFF"/>
                </a:solidFill>
                <a:latin typeface="Arial Narrow"/>
                <a:cs typeface="Arial Narrow"/>
              </a:rPr>
              <a:t>work.</a:t>
            </a:r>
            <a:endParaRPr sz="2800">
              <a:latin typeface="Arial Narrow"/>
              <a:cs typeface="Arial Narrow"/>
            </a:endParaRPr>
          </a:p>
          <a:p>
            <a:pPr marL="469900" indent="-457200">
              <a:lnSpc>
                <a:spcPct val="100000"/>
              </a:lnSpc>
              <a:spcBef>
                <a:spcPts val="45"/>
              </a:spcBef>
              <a:buChar char="-"/>
              <a:tabLst>
                <a:tab pos="469265" algn="l"/>
                <a:tab pos="469900" algn="l"/>
              </a:tabLst>
            </a:pPr>
            <a:r>
              <a:rPr dirty="0" sz="2800" spc="75">
                <a:solidFill>
                  <a:srgbClr val="FFFFFF"/>
                </a:solidFill>
                <a:latin typeface="Arial Narrow"/>
                <a:cs typeface="Arial Narrow"/>
              </a:rPr>
              <a:t>Having </a:t>
            </a:r>
            <a:r>
              <a:rPr dirty="0" sz="2800" spc="90">
                <a:solidFill>
                  <a:srgbClr val="FFFFFF"/>
                </a:solidFill>
                <a:latin typeface="Arial Narrow"/>
                <a:cs typeface="Arial Narrow"/>
              </a:rPr>
              <a:t>trouble </a:t>
            </a:r>
            <a:r>
              <a:rPr dirty="0" sz="2800" spc="100">
                <a:solidFill>
                  <a:srgbClr val="FFFFFF"/>
                </a:solidFill>
                <a:latin typeface="Arial Narrow"/>
                <a:cs typeface="Arial Narrow"/>
              </a:rPr>
              <a:t>with </a:t>
            </a:r>
            <a:r>
              <a:rPr dirty="0" sz="2800" spc="25">
                <a:solidFill>
                  <a:srgbClr val="FFFFFF"/>
                </a:solidFill>
                <a:latin typeface="Arial Narrow"/>
                <a:cs typeface="Arial Narrow"/>
              </a:rPr>
              <a:t>this, </a:t>
            </a:r>
            <a:r>
              <a:rPr dirty="0" sz="2800" spc="85">
                <a:solidFill>
                  <a:srgbClr val="FFFFFF"/>
                </a:solidFill>
                <a:latin typeface="Arial Narrow"/>
                <a:cs typeface="Arial Narrow"/>
              </a:rPr>
              <a:t>pray </a:t>
            </a:r>
            <a:r>
              <a:rPr dirty="0" sz="2800" spc="65">
                <a:solidFill>
                  <a:srgbClr val="FFFFFF"/>
                </a:solidFill>
                <a:latin typeface="Arial Narrow"/>
                <a:cs typeface="Arial Narrow"/>
              </a:rPr>
              <a:t>like </a:t>
            </a:r>
            <a:r>
              <a:rPr dirty="0" sz="2800" spc="35">
                <a:solidFill>
                  <a:srgbClr val="FFFFFF"/>
                </a:solidFill>
                <a:latin typeface="Arial Narrow"/>
                <a:cs typeface="Arial Narrow"/>
              </a:rPr>
              <a:t>Jesus </a:t>
            </a:r>
            <a:r>
              <a:rPr dirty="0" sz="2800" spc="80">
                <a:solidFill>
                  <a:srgbClr val="FFFFFF"/>
                </a:solidFill>
                <a:latin typeface="Arial Narrow"/>
                <a:cs typeface="Arial Narrow"/>
              </a:rPr>
              <a:t>(John</a:t>
            </a:r>
            <a:r>
              <a:rPr dirty="0" sz="2800" spc="-325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25">
                <a:solidFill>
                  <a:srgbClr val="FFFFFF"/>
                </a:solidFill>
                <a:latin typeface="Arial Narrow"/>
                <a:cs typeface="Arial Narrow"/>
              </a:rPr>
              <a:t>17:6-19)</a:t>
            </a:r>
            <a:endParaRPr sz="280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8487" y="407923"/>
            <a:ext cx="4351655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8.</a:t>
            </a:r>
            <a:r>
              <a:rPr dirty="0" spc="-95"/>
              <a:t> </a:t>
            </a:r>
            <a:r>
              <a:rPr dirty="0" spc="-5"/>
              <a:t>Commended</a:t>
            </a:r>
          </a:p>
        </p:txBody>
      </p:sp>
      <p:sp>
        <p:nvSpPr>
          <p:cNvPr id="4" name="object 4"/>
          <p:cNvSpPr/>
          <p:nvPr/>
        </p:nvSpPr>
        <p:spPr>
          <a:xfrm>
            <a:off x="461187" y="1194219"/>
            <a:ext cx="4330700" cy="88900"/>
          </a:xfrm>
          <a:custGeom>
            <a:avLst/>
            <a:gdLst/>
            <a:ahLst/>
            <a:cxnLst/>
            <a:rect l="l" t="t" r="r" b="b"/>
            <a:pathLst>
              <a:path w="4330700" h="88900">
                <a:moveTo>
                  <a:pt x="0" y="0"/>
                </a:moveTo>
                <a:lnTo>
                  <a:pt x="4330699" y="0"/>
                </a:lnTo>
                <a:lnTo>
                  <a:pt x="4330699" y="88900"/>
                </a:lnTo>
                <a:lnTo>
                  <a:pt x="0" y="889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8948" y="3410204"/>
            <a:ext cx="11271250" cy="238696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600"/>
              <a:t>Key </a:t>
            </a:r>
            <a:r>
              <a:rPr dirty="0" sz="6600" spc="-5"/>
              <a:t>Point</a:t>
            </a:r>
            <a:r>
              <a:rPr dirty="0" sz="6600" spc="-30"/>
              <a:t> </a:t>
            </a:r>
            <a:r>
              <a:rPr dirty="0" sz="6600"/>
              <a:t>#8</a:t>
            </a:r>
            <a:endParaRPr sz="6600"/>
          </a:p>
          <a:p>
            <a:pPr marL="12700" marR="5080">
              <a:lnSpc>
                <a:spcPct val="100499"/>
              </a:lnSpc>
              <a:spcBef>
                <a:spcPts val="60"/>
              </a:spcBef>
            </a:pPr>
            <a:r>
              <a:rPr dirty="0" sz="4400" spc="-5"/>
              <a:t>We exist to exist to </a:t>
            </a:r>
            <a:r>
              <a:rPr dirty="0" sz="4400" spc="-10"/>
              <a:t>entrust </a:t>
            </a:r>
            <a:r>
              <a:rPr dirty="0" sz="4400" spc="-5"/>
              <a:t>our spiritual children  to </a:t>
            </a:r>
            <a:r>
              <a:rPr dirty="0" sz="4400"/>
              <a:t>the </a:t>
            </a:r>
            <a:r>
              <a:rPr dirty="0" sz="4400" spc="-5"/>
              <a:t>oversight of</a:t>
            </a:r>
            <a:r>
              <a:rPr dirty="0" sz="4400" spc="15"/>
              <a:t> </a:t>
            </a:r>
            <a:r>
              <a:rPr dirty="0" sz="4400" spc="-10"/>
              <a:t>God.</a:t>
            </a:r>
            <a:endParaRPr sz="4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2085" y="1780539"/>
            <a:ext cx="10138410" cy="4314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24 And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after they had passed throughout Pisidia, they came to 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Pamphylia.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25 And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when they had preached the word in Perga, they  went down into Attalia: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26 And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thence sailed to Antioch, from whence  they had been recommended to the grace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God for the work which  they </a:t>
            </a:r>
            <a:r>
              <a:rPr dirty="0" sz="2800" spc="-10" i="1">
                <a:solidFill>
                  <a:srgbClr val="FFFFFF"/>
                </a:solidFill>
                <a:latin typeface="Calibri"/>
                <a:cs typeface="Calibri"/>
              </a:rPr>
              <a:t>fulfilled.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27 And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when they were come, and had gathered the  church together, they </a:t>
            </a:r>
            <a:r>
              <a:rPr dirty="0" u="heavy" sz="2800" spc="-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cs typeface="Calibri"/>
              </a:rPr>
              <a:t>rehearsed</a:t>
            </a:r>
            <a:r>
              <a:rPr dirty="0" sz="2800" spc="-5" b="1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all that God had done with them, 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and how he had opened the door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faith unto the Gentiles.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28 And 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there they abode long time with the</a:t>
            </a:r>
            <a:r>
              <a:rPr dirty="0" sz="2800" spc="2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disciples.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800" spc="250">
                <a:solidFill>
                  <a:srgbClr val="FFFFFF"/>
                </a:solidFill>
                <a:latin typeface="Arial Narrow"/>
                <a:cs typeface="Arial Narrow"/>
              </a:rPr>
              <a:t>- </a:t>
            </a:r>
            <a:r>
              <a:rPr dirty="0" sz="2800" spc="35">
                <a:solidFill>
                  <a:srgbClr val="FFFFFF"/>
                </a:solidFill>
                <a:latin typeface="Arial Narrow"/>
                <a:cs typeface="Arial Narrow"/>
              </a:rPr>
              <a:t>Rehearsed </a:t>
            </a:r>
            <a:r>
              <a:rPr dirty="0" sz="2800" spc="30">
                <a:solidFill>
                  <a:srgbClr val="FFFFFF"/>
                </a:solidFill>
                <a:latin typeface="Arial Narrow"/>
                <a:cs typeface="Arial Narrow"/>
              </a:rPr>
              <a:t>is </a:t>
            </a:r>
            <a:r>
              <a:rPr dirty="0" sz="2800" spc="110">
                <a:solidFill>
                  <a:srgbClr val="FFFFFF"/>
                </a:solidFill>
                <a:latin typeface="Arial Narrow"/>
                <a:cs typeface="Arial Narrow"/>
              </a:rPr>
              <a:t>to </a:t>
            </a:r>
            <a:r>
              <a:rPr dirty="0" sz="2800" spc="45">
                <a:solidFill>
                  <a:srgbClr val="FFFFFF"/>
                </a:solidFill>
                <a:latin typeface="Arial Narrow"/>
                <a:cs typeface="Arial Narrow"/>
              </a:rPr>
              <a:t>give</a:t>
            </a:r>
            <a:r>
              <a:rPr dirty="0" sz="2800" spc="-325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80">
                <a:solidFill>
                  <a:srgbClr val="FFFFFF"/>
                </a:solidFill>
                <a:latin typeface="Arial Narrow"/>
                <a:cs typeface="Arial Narrow"/>
              </a:rPr>
              <a:t>testimony.</a:t>
            </a:r>
            <a:endParaRPr sz="280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8487" y="407923"/>
            <a:ext cx="3723004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9.</a:t>
            </a:r>
            <a:r>
              <a:rPr dirty="0" spc="-90"/>
              <a:t> </a:t>
            </a:r>
            <a:r>
              <a:rPr dirty="0" spc="-5"/>
              <a:t>Rehearsed</a:t>
            </a:r>
          </a:p>
        </p:txBody>
      </p:sp>
      <p:sp>
        <p:nvSpPr>
          <p:cNvPr id="4" name="object 4"/>
          <p:cNvSpPr/>
          <p:nvPr/>
        </p:nvSpPr>
        <p:spPr>
          <a:xfrm>
            <a:off x="461187" y="1194219"/>
            <a:ext cx="3695700" cy="88900"/>
          </a:xfrm>
          <a:custGeom>
            <a:avLst/>
            <a:gdLst/>
            <a:ahLst/>
            <a:cxnLst/>
            <a:rect l="l" t="t" r="r" b="b"/>
            <a:pathLst>
              <a:path w="3695700" h="88900">
                <a:moveTo>
                  <a:pt x="0" y="0"/>
                </a:moveTo>
                <a:lnTo>
                  <a:pt x="3695699" y="0"/>
                </a:lnTo>
                <a:lnTo>
                  <a:pt x="3695699" y="88900"/>
                </a:lnTo>
                <a:lnTo>
                  <a:pt x="0" y="889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86995">
              <a:lnSpc>
                <a:spcPct val="100000"/>
              </a:lnSpc>
              <a:spcBef>
                <a:spcPts val="100"/>
              </a:spcBef>
            </a:pPr>
            <a:r>
              <a:rPr dirty="0"/>
              <a:t>Key </a:t>
            </a:r>
            <a:r>
              <a:rPr dirty="0" spc="-5"/>
              <a:t>Point</a:t>
            </a:r>
            <a:r>
              <a:rPr dirty="0" spc="-35"/>
              <a:t> </a:t>
            </a:r>
            <a:r>
              <a:rPr dirty="0"/>
              <a:t>#9</a:t>
            </a:r>
          </a:p>
          <a:p>
            <a:pPr marL="86995">
              <a:lnSpc>
                <a:spcPct val="100000"/>
              </a:lnSpc>
              <a:spcBef>
                <a:spcPts val="85"/>
              </a:spcBef>
            </a:pPr>
            <a:r>
              <a:rPr dirty="0" sz="4400" spc="-5"/>
              <a:t>We exist to report of all God </a:t>
            </a:r>
            <a:r>
              <a:rPr dirty="0" sz="4400"/>
              <a:t>has</a:t>
            </a:r>
            <a:r>
              <a:rPr dirty="0" sz="4400" spc="-25"/>
              <a:t> </a:t>
            </a:r>
            <a:r>
              <a:rPr dirty="0" sz="4400" spc="-5"/>
              <a:t>accomplished.</a:t>
            </a:r>
            <a:endParaRPr sz="4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2085" y="1727708"/>
            <a:ext cx="10137140" cy="1120140"/>
          </a:xfrm>
          <a:prstGeom prst="rect">
            <a:avLst/>
          </a:prstGeom>
        </p:spPr>
        <p:txBody>
          <a:bodyPr wrap="square" lIns="0" tIns="33020" rIns="0" bIns="0" rtlCol="0" vert="horz">
            <a:spAutoFit/>
          </a:bodyPr>
          <a:lstStyle/>
          <a:p>
            <a:pPr marL="12700" marR="5080">
              <a:lnSpc>
                <a:spcPts val="4300"/>
              </a:lnSpc>
              <a:spcBef>
                <a:spcPts val="260"/>
              </a:spcBef>
            </a:pPr>
            <a:r>
              <a:rPr dirty="0" sz="3600" i="1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dirty="0" sz="3600" spc="-5" i="1">
                <a:solidFill>
                  <a:srgbClr val="FFFFFF"/>
                </a:solidFill>
                <a:latin typeface="Calibri"/>
                <a:cs typeface="Calibri"/>
              </a:rPr>
              <a:t>todays lesson </a:t>
            </a:r>
            <a:r>
              <a:rPr dirty="0" sz="3600" i="1">
                <a:solidFill>
                  <a:srgbClr val="FFFFFF"/>
                </a:solidFill>
                <a:latin typeface="Calibri"/>
                <a:cs typeface="Calibri"/>
              </a:rPr>
              <a:t>we will </a:t>
            </a:r>
            <a:r>
              <a:rPr dirty="0" sz="3600" spc="-5" i="1">
                <a:solidFill>
                  <a:srgbClr val="FFFFFF"/>
                </a:solidFill>
                <a:latin typeface="Calibri"/>
                <a:cs typeface="Calibri"/>
              </a:rPr>
              <a:t>learn nine things that must be  </a:t>
            </a:r>
            <a:r>
              <a:rPr dirty="0" sz="3600" spc="-5" i="1">
                <a:solidFill>
                  <a:srgbClr val="FFFFFF"/>
                </a:solidFill>
                <a:latin typeface="Calibri"/>
                <a:cs typeface="Calibri"/>
              </a:rPr>
              <a:t>true </a:t>
            </a:r>
            <a:r>
              <a:rPr dirty="0" sz="3600" i="1">
                <a:solidFill>
                  <a:srgbClr val="FFFFFF"/>
                </a:solidFill>
                <a:latin typeface="Calibri"/>
                <a:cs typeface="Calibri"/>
              </a:rPr>
              <a:t>of every </a:t>
            </a:r>
            <a:r>
              <a:rPr dirty="0" sz="3600" spc="-5" i="1">
                <a:solidFill>
                  <a:srgbClr val="FFFFFF"/>
                </a:solidFill>
                <a:latin typeface="Calibri"/>
                <a:cs typeface="Calibri"/>
              </a:rPr>
              <a:t>mission-minded</a:t>
            </a:r>
            <a:r>
              <a:rPr dirty="0" sz="3600" spc="-1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600" spc="-5" i="1">
                <a:solidFill>
                  <a:srgbClr val="FFFFFF"/>
                </a:solidFill>
                <a:latin typeface="Calibri"/>
                <a:cs typeface="Calibri"/>
              </a:rPr>
              <a:t>Christian.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82085" y="3379723"/>
            <a:ext cx="10138410" cy="113220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 marL="12700" marR="5080">
              <a:lnSpc>
                <a:spcPct val="101699"/>
              </a:lnSpc>
              <a:spcBef>
                <a:spcPts val="25"/>
              </a:spcBef>
              <a:tabLst>
                <a:tab pos="1111885" algn="l"/>
                <a:tab pos="1878330" algn="l"/>
                <a:tab pos="2976245" algn="l"/>
                <a:tab pos="3839210" algn="l"/>
                <a:tab pos="5034280" algn="l"/>
                <a:tab pos="5568315" algn="l"/>
                <a:tab pos="6553834" algn="l"/>
                <a:tab pos="8661400" algn="l"/>
                <a:tab pos="9558020" algn="l"/>
              </a:tabLst>
            </a:pPr>
            <a:r>
              <a:rPr dirty="0" sz="3600" spc="-95" i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z="3600" spc="-85" i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3600" spc="-215" i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3600" spc="-60" i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3600" spc="-315" i="1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dirty="0" sz="3600" i="1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dirty="0" sz="3600" spc="-5" i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3600" spc="-95" i="1">
                <a:solidFill>
                  <a:srgbClr val="FFFFFF"/>
                </a:solidFill>
                <a:latin typeface="Calibri"/>
                <a:cs typeface="Calibri"/>
              </a:rPr>
              <a:t>re</a:t>
            </a:r>
            <a:r>
              <a:rPr dirty="0" sz="3600" i="1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dirty="0" sz="3600" spc="-210" i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3600" spc="-55" i="1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dirty="0" sz="3600" spc="-60" i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3600" spc="-95" i="1">
                <a:solidFill>
                  <a:srgbClr val="FFFFFF"/>
                </a:solidFill>
                <a:latin typeface="Calibri"/>
                <a:cs typeface="Calibri"/>
              </a:rPr>
              <a:t>re</a:t>
            </a:r>
            <a:r>
              <a:rPr dirty="0" sz="3600" i="1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dirty="0" sz="3600" spc="-30" i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3600" spc="-35" i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z="3600" spc="125" i="1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dirty="0" sz="3600" i="1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dirty="0" sz="3600" spc="-5" i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3600" spc="-95" i="1">
                <a:solidFill>
                  <a:srgbClr val="FFFFFF"/>
                </a:solidFill>
                <a:latin typeface="Calibri"/>
                <a:cs typeface="Calibri"/>
              </a:rPr>
              <a:t>re</a:t>
            </a:r>
            <a:r>
              <a:rPr dirty="0" sz="3600" spc="-5" i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3600" spc="125" i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3600" i="1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dirty="0" sz="3600" spc="-95" i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3600" spc="-55" i="1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dirty="0" sz="3600" i="1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dirty="0" sz="3600" spc="15" i="1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dirty="0" sz="3600" spc="15" i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z="3600" spc="-120" i="1">
                <a:solidFill>
                  <a:srgbClr val="FFFFFF"/>
                </a:solidFill>
                <a:latin typeface="Calibri"/>
                <a:cs typeface="Calibri"/>
              </a:rPr>
              <a:t>ur</a:t>
            </a:r>
            <a:r>
              <a:rPr dirty="0" sz="3600" i="1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dirty="0" sz="3600" spc="-465" i="1">
                <a:solidFill>
                  <a:srgbClr val="FFFFFF"/>
                </a:solidFill>
                <a:latin typeface="Calibri"/>
                <a:cs typeface="Calibri"/>
              </a:rPr>
              <a:t>”</a:t>
            </a:r>
            <a:r>
              <a:rPr dirty="0" sz="3600" spc="-60" i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3600" spc="-80" i="1">
                <a:solidFill>
                  <a:srgbClr val="FFFFFF"/>
                </a:solidFill>
                <a:latin typeface="Calibri"/>
                <a:cs typeface="Calibri"/>
              </a:rPr>
              <a:t>x</a:t>
            </a:r>
            <a:r>
              <a:rPr dirty="0" sz="3600" spc="-130" i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z="3600" spc="120" i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z="3600" spc="-210" i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3600" spc="-60" i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3600" spc="-55" i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z="3600" spc="15" i="1">
                <a:solidFill>
                  <a:srgbClr val="FFFFFF"/>
                </a:solidFill>
                <a:latin typeface="Calibri"/>
                <a:cs typeface="Calibri"/>
              </a:rPr>
              <a:t>ce</a:t>
            </a:r>
            <a:r>
              <a:rPr dirty="0" sz="3600" spc="-459" i="1">
                <a:solidFill>
                  <a:srgbClr val="FFFFFF"/>
                </a:solidFill>
                <a:latin typeface="Calibri"/>
                <a:cs typeface="Calibri"/>
              </a:rPr>
              <a:t>”</a:t>
            </a:r>
            <a:r>
              <a:rPr dirty="0" sz="3600" i="1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dirty="0" sz="3600" spc="-85" i="1">
                <a:solidFill>
                  <a:srgbClr val="FFFFFF"/>
                </a:solidFill>
                <a:latin typeface="Calibri"/>
                <a:cs typeface="Calibri"/>
              </a:rPr>
              <a:t>th</a:t>
            </a:r>
            <a:r>
              <a:rPr dirty="0" sz="3600" spc="-100" i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3600" spc="-204" i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z="3600" i="1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dirty="0" sz="3600" spc="-30" i="1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dirty="0" sz="3600" spc="-40" i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z="3600" spc="-40" i="1">
                <a:solidFill>
                  <a:srgbClr val="FFFFFF"/>
                </a:solidFill>
                <a:latin typeface="Calibri"/>
                <a:cs typeface="Calibri"/>
              </a:rPr>
              <a:t>ll </a:t>
            </a:r>
            <a:r>
              <a:rPr dirty="0" sz="3600" spc="-4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600" spc="-70" i="1">
                <a:solidFill>
                  <a:srgbClr val="FFFFFF"/>
                </a:solidFill>
                <a:latin typeface="Calibri"/>
                <a:cs typeface="Calibri"/>
              </a:rPr>
              <a:t>short </a:t>
            </a:r>
            <a:r>
              <a:rPr dirty="0" sz="3600" spc="-75" i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3600" spc="-110" i="1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3600" spc="-50" i="1">
                <a:solidFill>
                  <a:srgbClr val="FFFFFF"/>
                </a:solidFill>
                <a:latin typeface="Calibri"/>
                <a:cs typeface="Calibri"/>
              </a:rPr>
              <a:t>existence </a:t>
            </a:r>
            <a:r>
              <a:rPr dirty="0" sz="3600" spc="-40" i="1">
                <a:solidFill>
                  <a:srgbClr val="FFFFFF"/>
                </a:solidFill>
                <a:latin typeface="Calibri"/>
                <a:cs typeface="Calibri"/>
              </a:rPr>
              <a:t>modeled </a:t>
            </a:r>
            <a:r>
              <a:rPr dirty="0" sz="3600" spc="-90" i="1">
                <a:solidFill>
                  <a:srgbClr val="FFFFFF"/>
                </a:solidFill>
                <a:latin typeface="Calibri"/>
                <a:cs typeface="Calibri"/>
              </a:rPr>
              <a:t>in </a:t>
            </a:r>
            <a:r>
              <a:rPr dirty="0" sz="3600" spc="-50" i="1">
                <a:solidFill>
                  <a:srgbClr val="FFFFFF"/>
                </a:solidFill>
                <a:latin typeface="Calibri"/>
                <a:cs typeface="Calibri"/>
              </a:rPr>
              <a:t>God’s</a:t>
            </a:r>
            <a:r>
              <a:rPr dirty="0" sz="3600" spc="-3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3600" spc="-110" i="1">
                <a:solidFill>
                  <a:srgbClr val="FFFFFF"/>
                </a:solidFill>
                <a:latin typeface="Calibri"/>
                <a:cs typeface="Calibri"/>
              </a:rPr>
              <a:t>word?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8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30471" y="3114547"/>
            <a:ext cx="524192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 b="0" i="1">
                <a:latin typeface="Calibri"/>
                <a:cs typeface="Calibri"/>
              </a:rPr>
              <a:t>Do </a:t>
            </a:r>
            <a:r>
              <a:rPr dirty="0" sz="3600" b="0" i="1">
                <a:latin typeface="Calibri"/>
                <a:cs typeface="Calibri"/>
              </a:rPr>
              <a:t>you know </a:t>
            </a:r>
            <a:r>
              <a:rPr dirty="0" sz="3600" spc="-5" b="0" i="1">
                <a:latin typeface="Calibri"/>
                <a:cs typeface="Calibri"/>
              </a:rPr>
              <a:t>why </a:t>
            </a:r>
            <a:r>
              <a:rPr dirty="0" sz="3600" b="0" i="1">
                <a:latin typeface="Calibri"/>
                <a:cs typeface="Calibri"/>
              </a:rPr>
              <a:t>you</a:t>
            </a:r>
            <a:r>
              <a:rPr dirty="0" sz="3600" spc="-75" b="0" i="1">
                <a:latin typeface="Calibri"/>
                <a:cs typeface="Calibri"/>
              </a:rPr>
              <a:t> </a:t>
            </a:r>
            <a:r>
              <a:rPr dirty="0" sz="3600" spc="-5" b="0" i="1">
                <a:latin typeface="Calibri"/>
                <a:cs typeface="Calibri"/>
              </a:rPr>
              <a:t>exist?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2085" y="1728723"/>
            <a:ext cx="10139045" cy="34486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Act 14:21 And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when they had preached the gospel to that</a:t>
            </a:r>
            <a:r>
              <a:rPr dirty="0" sz="2800" spc="3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city,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850">
              <a:latin typeface="Times New Roman"/>
              <a:cs typeface="Times New Roman"/>
            </a:endParaRPr>
          </a:p>
          <a:p>
            <a:pPr algn="just" marL="12700" marR="5080">
              <a:lnSpc>
                <a:spcPct val="100600"/>
              </a:lnSpc>
            </a:pP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Rom 10:14 How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then shall they call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him in whom they have not 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believed? and how shall they believe in him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whom they have not  heard? and how shall they hear without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a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preacher?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15 And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how shall  they preach, except they be sent? as it is written,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How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beautiful are  the feet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them that preach the gospel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peace, and bring glad  tidings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good things!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8487" y="407923"/>
            <a:ext cx="3372485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1.</a:t>
            </a:r>
            <a:r>
              <a:rPr dirty="0" spc="-75"/>
              <a:t> </a:t>
            </a:r>
            <a:r>
              <a:rPr dirty="0" spc="-5"/>
              <a:t>Preached</a:t>
            </a:r>
          </a:p>
        </p:txBody>
      </p:sp>
      <p:sp>
        <p:nvSpPr>
          <p:cNvPr id="4" name="object 4"/>
          <p:cNvSpPr/>
          <p:nvPr/>
        </p:nvSpPr>
        <p:spPr>
          <a:xfrm>
            <a:off x="461187" y="1194219"/>
            <a:ext cx="3352800" cy="88900"/>
          </a:xfrm>
          <a:custGeom>
            <a:avLst/>
            <a:gdLst/>
            <a:ahLst/>
            <a:cxnLst/>
            <a:rect l="l" t="t" r="r" b="b"/>
            <a:pathLst>
              <a:path w="3352800" h="88900">
                <a:moveTo>
                  <a:pt x="0" y="0"/>
                </a:moveTo>
                <a:lnTo>
                  <a:pt x="3352799" y="0"/>
                </a:lnTo>
                <a:lnTo>
                  <a:pt x="3352799" y="88900"/>
                </a:lnTo>
                <a:lnTo>
                  <a:pt x="0" y="889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8948" y="3410204"/>
            <a:ext cx="6909434" cy="238696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600"/>
              <a:t>Key </a:t>
            </a:r>
            <a:r>
              <a:rPr dirty="0" sz="6600" spc="-5"/>
              <a:t>Point</a:t>
            </a:r>
            <a:r>
              <a:rPr dirty="0" sz="6600" spc="-40"/>
              <a:t> </a:t>
            </a:r>
            <a:r>
              <a:rPr dirty="0" sz="6600"/>
              <a:t>#1</a:t>
            </a:r>
            <a:endParaRPr sz="6600"/>
          </a:p>
          <a:p>
            <a:pPr marL="12700" marR="5080">
              <a:lnSpc>
                <a:spcPct val="100499"/>
              </a:lnSpc>
              <a:spcBef>
                <a:spcPts val="60"/>
              </a:spcBef>
            </a:pPr>
            <a:r>
              <a:rPr dirty="0" sz="4400" spc="-5"/>
              <a:t>We exist to deliver </a:t>
            </a:r>
            <a:r>
              <a:rPr dirty="0" sz="4400"/>
              <a:t>a </a:t>
            </a:r>
            <a:r>
              <a:rPr dirty="0" sz="4400" spc="-5"/>
              <a:t>message  to those who </a:t>
            </a:r>
            <a:r>
              <a:rPr dirty="0" sz="4400"/>
              <a:t>need </a:t>
            </a:r>
            <a:r>
              <a:rPr dirty="0" sz="4400" spc="-5"/>
              <a:t>it</a:t>
            </a:r>
            <a:endParaRPr sz="4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2085" y="1728723"/>
            <a:ext cx="10139680" cy="2585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Act 14:21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…and had taught</a:t>
            </a:r>
            <a:r>
              <a:rPr dirty="0" sz="2800" spc="10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many…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9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2800">
                <a:solidFill>
                  <a:srgbClr val="FFFFFF"/>
                </a:solidFill>
                <a:latin typeface="Calibri"/>
                <a:cs typeface="Calibri"/>
              </a:rPr>
              <a:t>-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This was </a:t>
            </a:r>
            <a:r>
              <a:rPr dirty="0" sz="280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pulpit ministry for </a:t>
            </a:r>
            <a:r>
              <a:rPr dirty="0" sz="280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2800" spc="-415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believers.</a:t>
            </a:r>
            <a:endParaRPr sz="2800">
              <a:latin typeface="Calibri"/>
              <a:cs typeface="Calibri"/>
            </a:endParaRPr>
          </a:p>
          <a:p>
            <a:pPr algn="just" marL="469900" marR="5080" indent="-457200">
              <a:lnSpc>
                <a:spcPct val="99600"/>
              </a:lnSpc>
              <a:spcBef>
                <a:spcPts val="60"/>
              </a:spcBef>
            </a:pPr>
            <a:r>
              <a:rPr dirty="0" sz="2800">
                <a:solidFill>
                  <a:srgbClr val="FFFFFF"/>
                </a:solidFill>
                <a:latin typeface="Calibri"/>
                <a:cs typeface="Calibri"/>
              </a:rPr>
              <a:t>-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Doctrine is important </a:t>
            </a:r>
            <a:r>
              <a:rPr dirty="0" sz="2800">
                <a:solidFill>
                  <a:srgbClr val="FFFFFF"/>
                </a:solidFill>
                <a:latin typeface="Calibri"/>
                <a:cs typeface="Calibri"/>
              </a:rPr>
              <a:t>- - -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what we teach is crucial because it </a:t>
            </a:r>
            <a:r>
              <a:rPr dirty="0" sz="2800" spc="-10">
                <a:solidFill>
                  <a:srgbClr val="FFFFFF"/>
                </a:solidFill>
                <a:latin typeface="Calibri"/>
                <a:cs typeface="Calibri"/>
              </a:rPr>
              <a:t>gives 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strength to </a:t>
            </a:r>
            <a:r>
              <a:rPr dirty="0" sz="280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young believer and informs our ministry  perspectives.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61187" y="1194219"/>
            <a:ext cx="2667000" cy="88900"/>
          </a:xfrm>
          <a:custGeom>
            <a:avLst/>
            <a:gdLst/>
            <a:ahLst/>
            <a:cxnLst/>
            <a:rect l="l" t="t" r="r" b="b"/>
            <a:pathLst>
              <a:path w="2667000" h="88900">
                <a:moveTo>
                  <a:pt x="0" y="88900"/>
                </a:moveTo>
                <a:lnTo>
                  <a:pt x="2667000" y="88900"/>
                </a:lnTo>
                <a:lnTo>
                  <a:pt x="2667000" y="0"/>
                </a:lnTo>
                <a:lnTo>
                  <a:pt x="0" y="0"/>
                </a:lnTo>
                <a:lnTo>
                  <a:pt x="0" y="889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48487" y="407923"/>
            <a:ext cx="2689860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2.</a:t>
            </a:r>
            <a:r>
              <a:rPr dirty="0" spc="-75"/>
              <a:t> </a:t>
            </a:r>
            <a:r>
              <a:rPr dirty="0" spc="-5"/>
              <a:t>Taught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8948" y="3410204"/>
            <a:ext cx="8430895" cy="238696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600"/>
              <a:t>Key </a:t>
            </a:r>
            <a:r>
              <a:rPr dirty="0" sz="6600" spc="-5"/>
              <a:t>Point</a:t>
            </a:r>
            <a:r>
              <a:rPr dirty="0" sz="6600" spc="-35"/>
              <a:t> </a:t>
            </a:r>
            <a:r>
              <a:rPr dirty="0" sz="6600"/>
              <a:t>#2</a:t>
            </a:r>
            <a:endParaRPr sz="6600"/>
          </a:p>
          <a:p>
            <a:pPr marL="12700" marR="5080">
              <a:lnSpc>
                <a:spcPct val="100499"/>
              </a:lnSpc>
              <a:spcBef>
                <a:spcPts val="60"/>
              </a:spcBef>
            </a:pPr>
            <a:r>
              <a:rPr dirty="0" sz="4400" spc="-5"/>
              <a:t>We exist to </a:t>
            </a:r>
            <a:r>
              <a:rPr dirty="0" sz="4400"/>
              <a:t>be </a:t>
            </a:r>
            <a:r>
              <a:rPr dirty="0" sz="4400" spc="-5"/>
              <a:t>refreshed </a:t>
            </a:r>
            <a:r>
              <a:rPr dirty="0" sz="4400"/>
              <a:t>&amp; </a:t>
            </a:r>
            <a:r>
              <a:rPr dirty="0" sz="4400" spc="-10"/>
              <a:t>renewed  </a:t>
            </a:r>
            <a:r>
              <a:rPr dirty="0" sz="4400" spc="-5"/>
              <a:t>within the congregation.</a:t>
            </a:r>
            <a:endParaRPr sz="4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2085" y="1728723"/>
            <a:ext cx="9076690" cy="1747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Act 14:21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…Confirming the souls </a:t>
            </a:r>
            <a:r>
              <a:rPr dirty="0" sz="2800" i="1">
                <a:solidFill>
                  <a:srgbClr val="FFFFFF"/>
                </a:solidFill>
                <a:latin typeface="Calibri"/>
                <a:cs typeface="Calibri"/>
              </a:rPr>
              <a:t>of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dirty="0" sz="2800" spc="15" i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5" i="1">
                <a:solidFill>
                  <a:srgbClr val="FFFFFF"/>
                </a:solidFill>
                <a:latin typeface="Calibri"/>
                <a:cs typeface="Calibri"/>
              </a:rPr>
              <a:t>disciples,…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69265" algn="l"/>
              </a:tabLst>
            </a:pPr>
            <a:r>
              <a:rPr dirty="0" sz="2800">
                <a:solidFill>
                  <a:srgbClr val="FFFFFF"/>
                </a:solidFill>
                <a:latin typeface="Calibri"/>
                <a:cs typeface="Calibri"/>
              </a:rPr>
              <a:t>-	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The word confirm means to “prop </a:t>
            </a:r>
            <a:r>
              <a:rPr dirty="0" sz="2800">
                <a:solidFill>
                  <a:srgbClr val="FFFFFF"/>
                </a:solidFill>
                <a:latin typeface="Calibri"/>
                <a:cs typeface="Calibri"/>
              </a:rPr>
              <a:t>up”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or provide</a:t>
            </a:r>
            <a:r>
              <a:rPr dirty="0" sz="2800" spc="6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5">
                <a:solidFill>
                  <a:srgbClr val="FFFFFF"/>
                </a:solidFill>
                <a:latin typeface="Calibri"/>
                <a:cs typeface="Calibri"/>
              </a:rPr>
              <a:t>structure.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45"/>
              </a:spcBef>
              <a:tabLst>
                <a:tab pos="469265" algn="l"/>
              </a:tabLst>
            </a:pPr>
            <a:r>
              <a:rPr dirty="0" sz="2800" spc="250">
                <a:solidFill>
                  <a:srgbClr val="FFFFFF"/>
                </a:solidFill>
                <a:latin typeface="Arial Narrow"/>
                <a:cs typeface="Arial Narrow"/>
              </a:rPr>
              <a:t>-	</a:t>
            </a:r>
            <a:r>
              <a:rPr dirty="0" sz="2800" spc="70">
                <a:solidFill>
                  <a:srgbClr val="FFFFFF"/>
                </a:solidFill>
                <a:latin typeface="Arial Narrow"/>
                <a:cs typeface="Arial Narrow"/>
              </a:rPr>
              <a:t>This </a:t>
            </a:r>
            <a:r>
              <a:rPr dirty="0" sz="2800" spc="30">
                <a:solidFill>
                  <a:srgbClr val="FFFFFF"/>
                </a:solidFill>
                <a:latin typeface="Arial Narrow"/>
                <a:cs typeface="Arial Narrow"/>
              </a:rPr>
              <a:t>is </a:t>
            </a:r>
            <a:r>
              <a:rPr dirty="0" sz="2800" spc="75">
                <a:solidFill>
                  <a:srgbClr val="FFFFFF"/>
                </a:solidFill>
                <a:latin typeface="Arial Narrow"/>
                <a:cs typeface="Arial Narrow"/>
              </a:rPr>
              <a:t>where </a:t>
            </a:r>
            <a:r>
              <a:rPr dirty="0" sz="2800" spc="85">
                <a:solidFill>
                  <a:srgbClr val="FFFFFF"/>
                </a:solidFill>
                <a:latin typeface="Arial Narrow"/>
                <a:cs typeface="Arial Narrow"/>
              </a:rPr>
              <a:t>doctrine </a:t>
            </a:r>
            <a:r>
              <a:rPr dirty="0" sz="2800" spc="30">
                <a:solidFill>
                  <a:srgbClr val="FFFFFF"/>
                </a:solidFill>
                <a:latin typeface="Arial Narrow"/>
                <a:cs typeface="Arial Narrow"/>
              </a:rPr>
              <a:t>is </a:t>
            </a:r>
            <a:r>
              <a:rPr dirty="0" sz="2800" spc="70">
                <a:solidFill>
                  <a:srgbClr val="FFFFFF"/>
                </a:solidFill>
                <a:latin typeface="Arial Narrow"/>
                <a:cs typeface="Arial Narrow"/>
              </a:rPr>
              <a:t>established </a:t>
            </a:r>
            <a:r>
              <a:rPr dirty="0" sz="2800" spc="30">
                <a:solidFill>
                  <a:srgbClr val="FFFFFF"/>
                </a:solidFill>
                <a:latin typeface="Arial Narrow"/>
                <a:cs typeface="Arial Narrow"/>
              </a:rPr>
              <a:t>as a</a:t>
            </a:r>
            <a:r>
              <a:rPr dirty="0" sz="2800" spc="-235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dirty="0" sz="2800" spc="45">
                <a:solidFill>
                  <a:srgbClr val="FFFFFF"/>
                </a:solidFill>
                <a:latin typeface="Arial Narrow"/>
                <a:cs typeface="Arial Narrow"/>
              </a:rPr>
              <a:t>lifestyle.</a:t>
            </a:r>
            <a:endParaRPr sz="2800">
              <a:latin typeface="Arial Narrow"/>
              <a:cs typeface="Arial Narrow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8487" y="407923"/>
            <a:ext cx="3712210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3.</a:t>
            </a:r>
            <a:r>
              <a:rPr dirty="0" spc="-75"/>
              <a:t> </a:t>
            </a:r>
            <a:r>
              <a:rPr dirty="0" spc="-5"/>
              <a:t>Confirmed</a:t>
            </a:r>
          </a:p>
        </p:txBody>
      </p:sp>
      <p:sp>
        <p:nvSpPr>
          <p:cNvPr id="4" name="object 4"/>
          <p:cNvSpPr/>
          <p:nvPr/>
        </p:nvSpPr>
        <p:spPr>
          <a:xfrm>
            <a:off x="461187" y="1194219"/>
            <a:ext cx="3683000" cy="88900"/>
          </a:xfrm>
          <a:custGeom>
            <a:avLst/>
            <a:gdLst/>
            <a:ahLst/>
            <a:cxnLst/>
            <a:rect l="l" t="t" r="r" b="b"/>
            <a:pathLst>
              <a:path w="3683000" h="88900">
                <a:moveTo>
                  <a:pt x="0" y="0"/>
                </a:moveTo>
                <a:lnTo>
                  <a:pt x="3682999" y="0"/>
                </a:lnTo>
                <a:lnTo>
                  <a:pt x="3682999" y="88900"/>
                </a:lnTo>
                <a:lnTo>
                  <a:pt x="0" y="889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8948" y="3410204"/>
            <a:ext cx="8035290" cy="238696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600"/>
              <a:t>Key </a:t>
            </a:r>
            <a:r>
              <a:rPr dirty="0" sz="6600" spc="-5"/>
              <a:t>Point</a:t>
            </a:r>
            <a:r>
              <a:rPr dirty="0" sz="6600" spc="-35"/>
              <a:t> </a:t>
            </a:r>
            <a:r>
              <a:rPr dirty="0" sz="6600"/>
              <a:t>#3</a:t>
            </a:r>
            <a:endParaRPr sz="6600"/>
          </a:p>
          <a:p>
            <a:pPr marL="12700" marR="5080">
              <a:lnSpc>
                <a:spcPct val="100499"/>
              </a:lnSpc>
              <a:spcBef>
                <a:spcPts val="60"/>
              </a:spcBef>
            </a:pPr>
            <a:r>
              <a:rPr dirty="0" sz="4400" spc="-5"/>
              <a:t>We exist to teach biblical concepts  fit for faithful</a:t>
            </a:r>
            <a:r>
              <a:rPr dirty="0" sz="4400"/>
              <a:t> </a:t>
            </a:r>
            <a:r>
              <a:rPr dirty="0" sz="4400" spc="-10"/>
              <a:t>practice.</a:t>
            </a:r>
            <a:endParaRPr sz="4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6350" rIns="0" bIns="0" rtlCol="0" vert="horz">
            <a:spAutoFit/>
          </a:bodyPr>
          <a:lstStyle/>
          <a:p>
            <a:pPr marL="322580" marR="5080">
              <a:lnSpc>
                <a:spcPct val="101400"/>
              </a:lnSpc>
              <a:spcBef>
                <a:spcPts val="50"/>
              </a:spcBef>
              <a:tabLst>
                <a:tab pos="1483360" algn="l"/>
                <a:tab pos="3007360" algn="l"/>
                <a:tab pos="3907790" algn="l"/>
                <a:tab pos="4358005" algn="l"/>
                <a:tab pos="5753735" algn="l"/>
                <a:tab pos="6165215" algn="l"/>
                <a:tab pos="6784975" algn="l"/>
                <a:tab pos="7694930" algn="l"/>
                <a:tab pos="8390890" algn="l"/>
                <a:tab pos="9142095" algn="l"/>
                <a:tab pos="9713595" algn="l"/>
              </a:tabLst>
            </a:pPr>
            <a:r>
              <a:rPr dirty="0" spc="5"/>
              <a:t>…</a:t>
            </a:r>
            <a:r>
              <a:rPr dirty="0"/>
              <a:t>[</a:t>
            </a:r>
            <a:r>
              <a:rPr dirty="0" spc="-5"/>
              <a:t>and</a:t>
            </a:r>
            <a:r>
              <a:rPr dirty="0"/>
              <a:t>]	e</a:t>
            </a:r>
            <a:r>
              <a:rPr dirty="0" spc="-5"/>
              <a:t>xh</a:t>
            </a:r>
            <a:r>
              <a:rPr dirty="0"/>
              <a:t>or</a:t>
            </a:r>
            <a:r>
              <a:rPr dirty="0" spc="-5"/>
              <a:t>tin</a:t>
            </a:r>
            <a:r>
              <a:rPr dirty="0"/>
              <a:t>g	</a:t>
            </a:r>
            <a:r>
              <a:rPr dirty="0" spc="-5"/>
              <a:t>the</a:t>
            </a:r>
            <a:r>
              <a:rPr dirty="0"/>
              <a:t>m	</a:t>
            </a:r>
            <a:r>
              <a:rPr dirty="0" spc="-5"/>
              <a:t>t</a:t>
            </a:r>
            <a:r>
              <a:rPr dirty="0"/>
              <a:t>o	</a:t>
            </a:r>
            <a:r>
              <a:rPr dirty="0" spc="-5"/>
              <a:t>c</a:t>
            </a:r>
            <a:r>
              <a:rPr dirty="0"/>
              <a:t>o</a:t>
            </a:r>
            <a:r>
              <a:rPr dirty="0" spc="-5"/>
              <a:t>n</a:t>
            </a:r>
            <a:r>
              <a:rPr dirty="0"/>
              <a:t>t</a:t>
            </a:r>
            <a:r>
              <a:rPr dirty="0" spc="-10"/>
              <a:t>i</a:t>
            </a:r>
            <a:r>
              <a:rPr dirty="0" spc="-5"/>
              <a:t>nu</a:t>
            </a:r>
            <a:r>
              <a:rPr dirty="0"/>
              <a:t>e	</a:t>
            </a:r>
            <a:r>
              <a:rPr dirty="0" spc="-5"/>
              <a:t>i</a:t>
            </a:r>
            <a:r>
              <a:rPr dirty="0"/>
              <a:t>n	</a:t>
            </a:r>
            <a:r>
              <a:rPr dirty="0" spc="-5"/>
              <a:t>th</a:t>
            </a:r>
            <a:r>
              <a:rPr dirty="0"/>
              <a:t>e	</a:t>
            </a:r>
            <a:r>
              <a:rPr dirty="0" spc="-5"/>
              <a:t>fa</a:t>
            </a:r>
            <a:r>
              <a:rPr dirty="0" spc="-10"/>
              <a:t>i</a:t>
            </a:r>
            <a:r>
              <a:rPr dirty="0" spc="-5"/>
              <a:t>th</a:t>
            </a:r>
            <a:r>
              <a:rPr dirty="0"/>
              <a:t>,	</a:t>
            </a:r>
            <a:r>
              <a:rPr dirty="0" spc="-5"/>
              <a:t>an</a:t>
            </a:r>
            <a:r>
              <a:rPr dirty="0"/>
              <a:t>d	</a:t>
            </a:r>
            <a:r>
              <a:rPr dirty="0" spc="-5"/>
              <a:t>tha</a:t>
            </a:r>
            <a:r>
              <a:rPr dirty="0"/>
              <a:t>t	</a:t>
            </a:r>
            <a:r>
              <a:rPr dirty="0" spc="-5"/>
              <a:t>w</a:t>
            </a:r>
            <a:r>
              <a:rPr dirty="0"/>
              <a:t>e	</a:t>
            </a:r>
            <a:r>
              <a:rPr dirty="0" spc="-5"/>
              <a:t>must </a:t>
            </a:r>
            <a:r>
              <a:rPr dirty="0" spc="-5" i="1"/>
              <a:t> through much tribulation </a:t>
            </a:r>
            <a:r>
              <a:rPr dirty="0" i="1"/>
              <a:t>enter </a:t>
            </a:r>
            <a:r>
              <a:rPr dirty="0" spc="-5" i="1"/>
              <a:t>into the kingdom </a:t>
            </a:r>
            <a:r>
              <a:rPr dirty="0" i="1"/>
              <a:t>of</a:t>
            </a:r>
            <a:r>
              <a:rPr dirty="0" spc="15" i="1"/>
              <a:t> </a:t>
            </a:r>
            <a:r>
              <a:rPr dirty="0" spc="-5" i="1"/>
              <a:t>God.</a:t>
            </a:r>
          </a:p>
          <a:p>
            <a:pPr marL="309880">
              <a:lnSpc>
                <a:spcPct val="100000"/>
              </a:lnSpc>
              <a:spcBef>
                <a:spcPts val="50"/>
              </a:spcBef>
            </a:pPr>
            <a:endParaRPr sz="2900">
              <a:latin typeface="Times New Roman"/>
              <a:cs typeface="Times New Roman"/>
            </a:endParaRPr>
          </a:p>
          <a:p>
            <a:pPr marL="322580" marR="5080">
              <a:lnSpc>
                <a:spcPct val="101400"/>
              </a:lnSpc>
              <a:tabLst>
                <a:tab pos="601345" algn="l"/>
                <a:tab pos="2342515" algn="l"/>
                <a:tab pos="3291840" algn="l"/>
                <a:tab pos="3714115" algn="l"/>
                <a:tab pos="4998085" algn="l"/>
                <a:tab pos="6590030" algn="l"/>
                <a:tab pos="8031480" algn="l"/>
                <a:tab pos="8718550" algn="l"/>
              </a:tabLst>
            </a:pPr>
            <a:r>
              <a:rPr dirty="0" spc="160"/>
              <a:t>-</a:t>
            </a:r>
            <a:r>
              <a:rPr dirty="0" spc="160"/>
              <a:t>	</a:t>
            </a:r>
            <a:r>
              <a:rPr dirty="0" spc="5"/>
              <a:t>Ex</a:t>
            </a:r>
            <a:r>
              <a:rPr dirty="0" spc="-45"/>
              <a:t>h</a:t>
            </a:r>
            <a:r>
              <a:rPr dirty="0" spc="-65"/>
              <a:t>o</a:t>
            </a:r>
            <a:r>
              <a:rPr dirty="0" spc="-100"/>
              <a:t>r</a:t>
            </a:r>
            <a:r>
              <a:rPr dirty="0" spc="-170"/>
              <a:t>t</a:t>
            </a:r>
            <a:r>
              <a:rPr dirty="0" spc="-5"/>
              <a:t>a</a:t>
            </a:r>
            <a:r>
              <a:rPr dirty="0" spc="-170"/>
              <a:t>t</a:t>
            </a:r>
            <a:r>
              <a:rPr dirty="0" spc="-110"/>
              <a:t>i</a:t>
            </a:r>
            <a:r>
              <a:rPr dirty="0" spc="-65"/>
              <a:t>o</a:t>
            </a:r>
            <a:r>
              <a:rPr dirty="0" spc="-40"/>
              <a:t>n</a:t>
            </a:r>
            <a:r>
              <a:rPr dirty="0"/>
              <a:t>	</a:t>
            </a:r>
            <a:r>
              <a:rPr dirty="0" spc="-75"/>
              <a:t>re</a:t>
            </a:r>
            <a:r>
              <a:rPr dirty="0" spc="-55"/>
              <a:t>f</a:t>
            </a:r>
            <a:r>
              <a:rPr dirty="0" spc="-20"/>
              <a:t>er</a:t>
            </a:r>
            <a:r>
              <a:rPr dirty="0" spc="-15"/>
              <a:t>s</a:t>
            </a:r>
            <a:r>
              <a:rPr dirty="0"/>
              <a:t>	</a:t>
            </a:r>
            <a:r>
              <a:rPr dirty="0" spc="-100"/>
              <a:t>t</a:t>
            </a:r>
            <a:r>
              <a:rPr dirty="0" spc="-135"/>
              <a:t>o</a:t>
            </a:r>
            <a:r>
              <a:rPr dirty="0"/>
              <a:t>	</a:t>
            </a:r>
            <a:r>
              <a:rPr dirty="0" spc="-360"/>
              <a:t>“</a:t>
            </a:r>
            <a:r>
              <a:rPr dirty="0" spc="70"/>
              <a:t>c</a:t>
            </a:r>
            <a:r>
              <a:rPr dirty="0" spc="-65"/>
              <a:t>o</a:t>
            </a:r>
            <a:r>
              <a:rPr dirty="0" spc="-45"/>
              <a:t>m</a:t>
            </a:r>
            <a:r>
              <a:rPr dirty="0" spc="-20"/>
              <a:t>i</a:t>
            </a:r>
            <a:r>
              <a:rPr dirty="0" spc="-45"/>
              <a:t>n</a:t>
            </a:r>
            <a:r>
              <a:rPr dirty="0" spc="-130"/>
              <a:t>g</a:t>
            </a:r>
            <a:r>
              <a:rPr dirty="0"/>
              <a:t>	</a:t>
            </a:r>
            <a:r>
              <a:rPr dirty="0" spc="-25"/>
              <a:t>a</a:t>
            </a:r>
            <a:r>
              <a:rPr dirty="0" spc="-20"/>
              <a:t>l</a:t>
            </a:r>
            <a:r>
              <a:rPr dirty="0" spc="-65"/>
              <a:t>o</a:t>
            </a:r>
            <a:r>
              <a:rPr dirty="0" spc="-45"/>
              <a:t>n</a:t>
            </a:r>
            <a:r>
              <a:rPr dirty="0" spc="-135"/>
              <a:t>g</a:t>
            </a:r>
            <a:r>
              <a:rPr dirty="0" spc="-5"/>
              <a:t>s</a:t>
            </a:r>
            <a:r>
              <a:rPr dirty="0" spc="-10"/>
              <a:t>i</a:t>
            </a:r>
            <a:r>
              <a:rPr dirty="0" spc="-45"/>
              <a:t>d</a:t>
            </a:r>
            <a:r>
              <a:rPr dirty="0" spc="-55"/>
              <a:t>e</a:t>
            </a:r>
            <a:r>
              <a:rPr dirty="0" spc="-355"/>
              <a:t>”</a:t>
            </a:r>
            <a:r>
              <a:rPr dirty="0"/>
              <a:t>	</a:t>
            </a:r>
            <a:r>
              <a:rPr dirty="0" spc="95"/>
              <a:t>s</a:t>
            </a:r>
            <a:r>
              <a:rPr dirty="0" spc="-65"/>
              <a:t>o</a:t>
            </a:r>
            <a:r>
              <a:rPr dirty="0"/>
              <a:t>m</a:t>
            </a:r>
            <a:r>
              <a:rPr dirty="0" spc="-5"/>
              <a:t>e</a:t>
            </a:r>
            <a:r>
              <a:rPr dirty="0" spc="-65"/>
              <a:t>o</a:t>
            </a:r>
            <a:r>
              <a:rPr dirty="0" spc="-45"/>
              <a:t>n</a:t>
            </a:r>
            <a:r>
              <a:rPr dirty="0" spc="-50"/>
              <a:t>e</a:t>
            </a:r>
            <a:r>
              <a:rPr dirty="0"/>
              <a:t>	</a:t>
            </a:r>
            <a:r>
              <a:rPr dirty="0" spc="-25"/>
              <a:t>a</a:t>
            </a:r>
            <a:r>
              <a:rPr dirty="0" spc="-30"/>
              <a:t>n</a:t>
            </a:r>
            <a:r>
              <a:rPr dirty="0" spc="-40"/>
              <a:t>d</a:t>
            </a:r>
            <a:r>
              <a:rPr dirty="0"/>
              <a:t>	</a:t>
            </a:r>
            <a:r>
              <a:rPr dirty="0" spc="-10"/>
              <a:t>en</a:t>
            </a:r>
            <a:r>
              <a:rPr dirty="0" spc="-5"/>
              <a:t>c</a:t>
            </a:r>
            <a:r>
              <a:rPr dirty="0" spc="-65"/>
              <a:t>o</a:t>
            </a:r>
            <a:r>
              <a:rPr dirty="0" spc="-100"/>
              <a:t>u</a:t>
            </a:r>
            <a:r>
              <a:rPr dirty="0" spc="-45"/>
              <a:t>r</a:t>
            </a:r>
            <a:r>
              <a:rPr dirty="0" spc="-60"/>
              <a:t>a</a:t>
            </a:r>
            <a:r>
              <a:rPr dirty="0" spc="-135"/>
              <a:t>g</a:t>
            </a:r>
            <a:r>
              <a:rPr dirty="0" spc="-85"/>
              <a:t>ing </a:t>
            </a:r>
            <a:r>
              <a:rPr dirty="0" spc="-55" i="1"/>
              <a:t> </a:t>
            </a:r>
            <a:r>
              <a:rPr dirty="0" spc="-55" i="1"/>
              <a:t>them </a:t>
            </a:r>
            <a:r>
              <a:rPr dirty="0" spc="-75" i="1"/>
              <a:t>in </a:t>
            </a:r>
            <a:r>
              <a:rPr dirty="0" spc="-85" i="1"/>
              <a:t>the</a:t>
            </a:r>
            <a:r>
              <a:rPr dirty="0" spc="204" i="1"/>
              <a:t> </a:t>
            </a:r>
            <a:r>
              <a:rPr dirty="0" spc="-140" i="1"/>
              <a:t>truth.</a:t>
            </a:r>
          </a:p>
        </p:txBody>
      </p:sp>
      <p:sp>
        <p:nvSpPr>
          <p:cNvPr id="3" name="object 3"/>
          <p:cNvSpPr/>
          <p:nvPr/>
        </p:nvSpPr>
        <p:spPr>
          <a:xfrm>
            <a:off x="461187" y="1194219"/>
            <a:ext cx="3263900" cy="88900"/>
          </a:xfrm>
          <a:custGeom>
            <a:avLst/>
            <a:gdLst/>
            <a:ahLst/>
            <a:cxnLst/>
            <a:rect l="l" t="t" r="r" b="b"/>
            <a:pathLst>
              <a:path w="3263900" h="88900">
                <a:moveTo>
                  <a:pt x="0" y="0"/>
                </a:moveTo>
                <a:lnTo>
                  <a:pt x="3263899" y="0"/>
                </a:lnTo>
                <a:lnTo>
                  <a:pt x="3263899" y="88900"/>
                </a:lnTo>
                <a:lnTo>
                  <a:pt x="0" y="889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48487" y="407923"/>
            <a:ext cx="3292475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4.</a:t>
            </a:r>
            <a:r>
              <a:rPr dirty="0" spc="-80"/>
              <a:t> </a:t>
            </a:r>
            <a:r>
              <a:rPr dirty="0" spc="-5"/>
              <a:t>Exhorted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2020-04-28T04:47:10Z</dcterms:created>
  <dcterms:modified xsi:type="dcterms:W3CDTF">2020-04-28T04:47:10Z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2020-04-11T00:00:00Z</vt:filetime>
  </property>
  <property fmtid="{D5CDD505-2E9C-101B-9397-08002B2CF9AE}" pid="3" name="LastSaved">
    <vt:filetime>2020-04-28T00:00:00Z</vt:filetime>
  </property>
</Properties>
</file>