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317" r:id="rId3"/>
    <p:sldId id="381" r:id="rId4"/>
    <p:sldId id="315" r:id="rId5"/>
    <p:sldId id="388" r:id="rId6"/>
    <p:sldId id="389" r:id="rId7"/>
    <p:sldId id="353" r:id="rId8"/>
    <p:sldId id="390" r:id="rId9"/>
    <p:sldId id="367" r:id="rId10"/>
    <p:sldId id="391" r:id="rId11"/>
    <p:sldId id="392" r:id="rId12"/>
    <p:sldId id="393" r:id="rId13"/>
    <p:sldId id="384" r:id="rId14"/>
    <p:sldId id="394" r:id="rId15"/>
    <p:sldId id="377" r:id="rId16"/>
    <p:sldId id="385" r:id="rId17"/>
    <p:sldId id="379" r:id="rId18"/>
    <p:sldId id="386" r:id="rId19"/>
    <p:sldId id="395" r:id="rId20"/>
    <p:sldId id="396" r:id="rId21"/>
    <p:sldId id="387" r:id="rId2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63"/>
  </p:normalViewPr>
  <p:slideViewPr>
    <p:cSldViewPr snapToGrid="0" snapToObjects="1">
      <p:cViewPr varScale="1">
        <p:scale>
          <a:sx n="46" d="100"/>
          <a:sy n="46" d="100"/>
        </p:scale>
        <p:origin x="192" y="17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7"/>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2"/>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7"/>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6"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54315" y="5244769"/>
            <a:ext cx="10440546" cy="584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sz="3200" dirty="0"/>
              <a:t>Establishing a Pattern of Ministry </a:t>
            </a:r>
            <a:r>
              <a:rPr lang="en-US" sz="3200" dirty="0" err="1"/>
              <a:t>pt</a:t>
            </a:r>
            <a:r>
              <a:rPr lang="en-US" sz="3200" dirty="0"/>
              <a:t> 2 / Acts 14:1-7</a:t>
            </a:r>
            <a:endParaRPr sz="32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24006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Preaching</a:t>
            </a:r>
          </a:p>
          <a:p>
            <a:endParaRPr lang="en-US" sz="3200" b="0" i="1" u="none" dirty="0"/>
          </a:p>
          <a:p>
            <a:r>
              <a:rPr lang="en-US" sz="3200" b="0" i="1" u="none" dirty="0"/>
              <a:t>Act 14:1 And it came to pass in Iconium, that they went both together into the synagogue of the Jews, and </a:t>
            </a:r>
            <a:r>
              <a:rPr lang="en-US" sz="3200" i="1" dirty="0"/>
              <a:t>so </a:t>
            </a:r>
            <a:r>
              <a:rPr lang="en-US" sz="3200" i="1" dirty="0" err="1"/>
              <a:t>spake</a:t>
            </a:r>
            <a:r>
              <a:rPr lang="en-US" sz="3200" b="0" i="1" u="none" dirty="0"/>
              <a:t>,</a:t>
            </a:r>
          </a:p>
        </p:txBody>
      </p:sp>
      <p:sp>
        <p:nvSpPr>
          <p:cNvPr id="6" name="TextBox 4">
            <a:extLst>
              <a:ext uri="{FF2B5EF4-FFF2-40B4-BE49-F238E27FC236}">
                <a16:creationId xmlns:a16="http://schemas.microsoft.com/office/drawing/2014/main" id="{96EFA16E-41F5-224A-AD88-040F6A1796B5}"/>
              </a:ext>
            </a:extLst>
          </p:cNvPr>
          <p:cNvSpPr txBox="1"/>
          <p:nvPr/>
        </p:nvSpPr>
        <p:spPr>
          <a:xfrm>
            <a:off x="414058" y="4888070"/>
            <a:ext cx="11364694" cy="7694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r>
              <a:rPr lang="en-US" sz="4400" b="1" dirty="0">
                <a:solidFill>
                  <a:schemeClr val="bg1"/>
                </a:solidFill>
              </a:rPr>
              <a:t>Our pattern must include the faith to speak up.</a:t>
            </a:r>
            <a:endParaRPr lang="en-US" sz="4400" dirty="0">
              <a:solidFill>
                <a:schemeClr val="bg1"/>
              </a:solidFill>
            </a:endParaRPr>
          </a:p>
        </p:txBody>
      </p:sp>
    </p:spTree>
    <p:extLst>
      <p:ext uri="{BB962C8B-B14F-4D97-AF65-F5344CB8AC3E}">
        <p14:creationId xmlns:p14="http://schemas.microsoft.com/office/powerpoint/2010/main" val="102813571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3877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Prayer</a:t>
            </a:r>
          </a:p>
          <a:p>
            <a:endParaRPr lang="en-US" sz="3200" dirty="0"/>
          </a:p>
          <a:p>
            <a:r>
              <a:rPr lang="en-US" sz="3200" b="0" i="1" u="none" dirty="0"/>
              <a:t>Eph 6:18 </a:t>
            </a:r>
            <a:r>
              <a:rPr lang="en-US" sz="3200" i="1" dirty="0"/>
              <a:t>Praying always </a:t>
            </a:r>
            <a:r>
              <a:rPr lang="en-US" sz="3200" b="0" i="1" u="none" dirty="0"/>
              <a:t>with all prayer and supplication in the Spirit, and watching thereunto with all perseverance and supplication for all saints;</a:t>
            </a:r>
            <a:endParaRPr lang="en-US" sz="3200" b="0" u="none" dirty="0"/>
          </a:p>
          <a:p>
            <a:endParaRPr lang="en-US" sz="3200" b="0" u="none" dirty="0"/>
          </a:p>
          <a:p>
            <a:r>
              <a:rPr lang="en-US" sz="3200" b="0" i="1" u="none" dirty="0"/>
              <a:t>1Th 5:17 Pray without ceasing.</a:t>
            </a:r>
            <a:endParaRPr lang="en-US" sz="3200" b="0" u="none" dirty="0"/>
          </a:p>
        </p:txBody>
      </p:sp>
    </p:spTree>
    <p:extLst>
      <p:ext uri="{BB962C8B-B14F-4D97-AF65-F5344CB8AC3E}">
        <p14:creationId xmlns:p14="http://schemas.microsoft.com/office/powerpoint/2010/main" val="40089260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76944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Prayer</a:t>
            </a:r>
          </a:p>
          <a:p>
            <a:endParaRPr lang="en-US" sz="3200" dirty="0"/>
          </a:p>
          <a:p>
            <a:r>
              <a:rPr lang="en-US" sz="3200" b="0" i="1" u="none" dirty="0"/>
              <a:t>Eph 6:18 </a:t>
            </a:r>
            <a:r>
              <a:rPr lang="en-US" sz="3200" i="1" dirty="0"/>
              <a:t>Praying always </a:t>
            </a:r>
            <a:r>
              <a:rPr lang="en-US" sz="3200" b="0" i="1" u="none" dirty="0"/>
              <a:t>with all prayer and supplication in the Spirit, and watching thereunto with all perseverance and supplication for all saints;</a:t>
            </a:r>
            <a:endParaRPr lang="en-US" sz="3200" b="0" u="none" dirty="0"/>
          </a:p>
          <a:p>
            <a:endParaRPr lang="en-US" sz="3200" b="0" u="none" dirty="0"/>
          </a:p>
          <a:p>
            <a:r>
              <a:rPr lang="en-US" sz="3200" b="0" i="1" u="none" dirty="0"/>
              <a:t>1Th 5:17 Pray without ceasing.</a:t>
            </a:r>
          </a:p>
          <a:p>
            <a:endParaRPr lang="en-US" sz="3200" b="0" i="1" u="none" dirty="0"/>
          </a:p>
          <a:p>
            <a:endParaRPr lang="en-US" sz="3200" b="0" i="1" u="none" dirty="0"/>
          </a:p>
          <a:p>
            <a:r>
              <a:rPr lang="en-US" sz="4400" u="none" dirty="0"/>
              <a:t>Doing “what’s right” can’t be right if you exclude God from the process.</a:t>
            </a:r>
            <a:endParaRPr lang="en-US" sz="4400" b="0" u="none" dirty="0"/>
          </a:p>
          <a:p>
            <a:br>
              <a:rPr lang="en-US" sz="3200" dirty="0"/>
            </a:br>
            <a:br>
              <a:rPr lang="en-US" sz="3200" dirty="0"/>
            </a:br>
            <a:endParaRPr lang="en-US" sz="3200" b="0" u="none" dirty="0"/>
          </a:p>
        </p:txBody>
      </p:sp>
    </p:spTree>
    <p:extLst>
      <p:ext uri="{BB962C8B-B14F-4D97-AF65-F5344CB8AC3E}">
        <p14:creationId xmlns:p14="http://schemas.microsoft.com/office/powerpoint/2010/main" val="272571913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7294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Discipleship</a:t>
            </a:r>
          </a:p>
          <a:p>
            <a:endParaRPr lang="en-US" sz="3200" dirty="0"/>
          </a:p>
          <a:p>
            <a:r>
              <a:rPr lang="en-US" sz="3200" b="0" i="1" u="none" dirty="0"/>
              <a:t>Act 14:2 But the unbelieving Jews stirred up the Gentiles, and made their minds evil affected against the brethren.3 </a:t>
            </a:r>
            <a:r>
              <a:rPr lang="en-US" sz="3200" b="0" i="1" dirty="0"/>
              <a:t>Long time therefore abode they speaking boldly in the Lord, which gave testimony unto the word of his grace,</a:t>
            </a:r>
            <a:r>
              <a:rPr lang="en-US" sz="3200" b="0" i="1" u="none" dirty="0"/>
              <a:t> and granted signs and wonders to be done by their hands.</a:t>
            </a:r>
            <a:br>
              <a:rPr lang="en-US" sz="3200" dirty="0"/>
            </a:br>
            <a:br>
              <a:rPr lang="en-US" sz="3200" dirty="0"/>
            </a:br>
            <a:endParaRPr lang="en-US" sz="3200" b="0" i="1" u="none" dirty="0"/>
          </a:p>
          <a:p>
            <a:endParaRPr lang="en-US" sz="3200" b="0" u="none" dirty="0"/>
          </a:p>
          <a:p>
            <a:br>
              <a:rPr lang="en-US" b="0" u="none" dirty="0"/>
            </a:br>
            <a:br>
              <a:rPr lang="en-US" sz="3600" dirty="0"/>
            </a:br>
            <a:endParaRPr lang="en-US" sz="3600" dirty="0"/>
          </a:p>
        </p:txBody>
      </p:sp>
    </p:spTree>
    <p:extLst>
      <p:ext uri="{BB962C8B-B14F-4D97-AF65-F5344CB8AC3E}">
        <p14:creationId xmlns:p14="http://schemas.microsoft.com/office/powerpoint/2010/main" val="226033239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838200" y="2605132"/>
            <a:ext cx="10912931" cy="45243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sz="3200" b="0" i="1" u="none" dirty="0"/>
              <a:t>2Ti 2:2 And the things that thou hast heard of me among many witnesses, the same commit thou to faithful men, who shall be able to teach others also.</a:t>
            </a:r>
            <a:br>
              <a:rPr lang="en-US" sz="3200" dirty="0"/>
            </a:br>
            <a:br>
              <a:rPr lang="en-US" sz="3200" dirty="0"/>
            </a:br>
            <a:endParaRPr lang="en-US" sz="3200" b="0" i="1" u="none" dirty="0"/>
          </a:p>
          <a:p>
            <a:endParaRPr lang="en-US" sz="3200" b="0" u="none" dirty="0"/>
          </a:p>
          <a:p>
            <a:br>
              <a:rPr lang="en-US" sz="3200" b="0" u="none" dirty="0"/>
            </a:br>
            <a:br>
              <a:rPr lang="en-US" sz="3200" dirty="0"/>
            </a:br>
            <a:endParaRPr lang="en-US" sz="3200" dirty="0"/>
          </a:p>
        </p:txBody>
      </p:sp>
    </p:spTree>
    <p:extLst>
      <p:ext uri="{BB962C8B-B14F-4D97-AF65-F5344CB8AC3E}">
        <p14:creationId xmlns:p14="http://schemas.microsoft.com/office/powerpoint/2010/main" val="1571673226"/>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429000"/>
            <a:ext cx="11364694" cy="24622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4</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Our pattern is only as complete as </a:t>
            </a:r>
          </a:p>
          <a:p>
            <a:pPr>
              <a:defRPr sz="4400" b="1">
                <a:solidFill>
                  <a:srgbClr val="FFFFFF"/>
                </a:solidFill>
                <a:latin typeface="Bariol Regular"/>
                <a:ea typeface="Bariol Regular"/>
                <a:cs typeface="Bariol Regular"/>
                <a:sym typeface="Bariol Regular"/>
              </a:defRPr>
            </a:pPr>
            <a:r>
              <a:rPr lang="en-US" sz="4400" b="1" dirty="0">
                <a:sym typeface="Bariol Regular"/>
              </a:rPr>
              <a:t>our discipleship is effective.</a:t>
            </a:r>
            <a:endParaRPr dirty="0"/>
          </a:p>
        </p:txBody>
      </p:sp>
    </p:spTree>
    <p:extLst>
      <p:ext uri="{BB962C8B-B14F-4D97-AF65-F5344CB8AC3E}">
        <p14:creationId xmlns:p14="http://schemas.microsoft.com/office/powerpoint/2010/main" val="232214930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44319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the Pessimists</a:t>
            </a:r>
          </a:p>
          <a:p>
            <a:endParaRPr lang="en-US" sz="3600" dirty="0"/>
          </a:p>
          <a:p>
            <a:r>
              <a:rPr lang="en-US" sz="3200" b="0" i="1" u="none" dirty="0"/>
              <a:t>Act 14:2 But the unbelieving Jews stirred up the Gentiles, and made their minds evil affected against the brethren.3 Long time therefore abode they speaking boldly in the Lord, which gave testimony unto the word of his grace, and granted signs and wonders to be done by their hands. </a:t>
            </a:r>
            <a:endParaRPr lang="en-US" sz="3200" b="0" u="none" dirty="0"/>
          </a:p>
          <a:p>
            <a:endParaRPr lang="en-US" sz="3200" b="0" i="1" u="none" dirty="0"/>
          </a:p>
        </p:txBody>
      </p:sp>
    </p:spTree>
    <p:extLst>
      <p:ext uri="{BB962C8B-B14F-4D97-AF65-F5344CB8AC3E}">
        <p14:creationId xmlns:p14="http://schemas.microsoft.com/office/powerpoint/2010/main" val="173024979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753668"/>
            <a:ext cx="11364694" cy="2739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5</a:t>
            </a:r>
            <a:endParaRPr sz="4000" dirty="0"/>
          </a:p>
          <a:p>
            <a:r>
              <a:rPr lang="en-US" sz="4400" b="1" dirty="0">
                <a:solidFill>
                  <a:schemeClr val="bg1"/>
                </a:solidFill>
              </a:rPr>
              <a:t>The pattern of the enemy is </a:t>
            </a:r>
          </a:p>
          <a:p>
            <a:r>
              <a:rPr lang="en-US" sz="4400" b="1" dirty="0">
                <a:solidFill>
                  <a:schemeClr val="bg1"/>
                </a:solidFill>
              </a:rPr>
              <a:t>to divide and disarm.</a:t>
            </a:r>
            <a:endParaRPr lang="en-US" sz="4400" dirty="0">
              <a:solidFill>
                <a:schemeClr val="bg1"/>
              </a:solidFill>
            </a:endParaRPr>
          </a:p>
          <a:p>
            <a:endParaRPr dirty="0"/>
          </a:p>
        </p:txBody>
      </p:sp>
    </p:spTree>
    <p:extLst>
      <p:ext uri="{BB962C8B-B14F-4D97-AF65-F5344CB8AC3E}">
        <p14:creationId xmlns:p14="http://schemas.microsoft.com/office/powerpoint/2010/main" val="307405725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68941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the Pessimists</a:t>
            </a:r>
          </a:p>
          <a:p>
            <a:endParaRPr lang="en-US" sz="3600" dirty="0"/>
          </a:p>
          <a:p>
            <a:r>
              <a:rPr lang="en-US" sz="3200" b="0" i="1" u="none" dirty="0"/>
              <a:t>5 And when there was an assault made both of the Gentiles, and also of the Jews with their rulers, to use [them] despitefully </a:t>
            </a:r>
            <a:r>
              <a:rPr lang="en-US" sz="3200" b="0" u="none" dirty="0"/>
              <a:t>(insult)</a:t>
            </a:r>
            <a:r>
              <a:rPr lang="en-US" sz="3200" b="0" i="1" u="none" dirty="0"/>
              <a:t>, and to stone them, </a:t>
            </a:r>
          </a:p>
          <a:p>
            <a:endParaRPr lang="en-US" sz="3200" b="0" u="none" dirty="0"/>
          </a:p>
          <a:p>
            <a:r>
              <a:rPr lang="en-US" sz="3200" b="0" i="1" u="none" dirty="0"/>
              <a:t>1Co 16:8 But I will tarry at Ephesus until Pentecost. 9 For a great door and effectual is opened unto me, and [there are] many adversaries. 2 But the unbelieving Jews stirred up the Gentiles, and made their minds evil affected against the brethren. </a:t>
            </a:r>
            <a:endParaRPr lang="en-US" sz="3200" b="0" u="none" dirty="0"/>
          </a:p>
          <a:p>
            <a:br>
              <a:rPr lang="en-US" sz="3200" dirty="0"/>
            </a:br>
            <a:br>
              <a:rPr lang="en-US" sz="3200" dirty="0"/>
            </a:br>
            <a:endParaRPr lang="en-US" sz="3200" b="0" i="1" u="none" dirty="0"/>
          </a:p>
        </p:txBody>
      </p:sp>
    </p:spTree>
    <p:extLst>
      <p:ext uri="{BB962C8B-B14F-4D97-AF65-F5344CB8AC3E}">
        <p14:creationId xmlns:p14="http://schemas.microsoft.com/office/powerpoint/2010/main" val="135096507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840945" y="2055813"/>
            <a:ext cx="10300855" cy="38472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sz="3600" b="0" i="1" u="none" dirty="0"/>
              <a:t>“One of the most accurate ways to detect and measure the activity of God is to note the amount of opposition that is present.”</a:t>
            </a:r>
          </a:p>
          <a:p>
            <a:pPr marL="571500" indent="-571500" algn="r">
              <a:buFontTx/>
              <a:buChar char="-"/>
            </a:pPr>
            <a:r>
              <a:rPr lang="en-US" sz="3600" b="0" i="1" u="none" dirty="0"/>
              <a:t>Nik &amp; Ruth Ripken,</a:t>
            </a:r>
          </a:p>
          <a:p>
            <a:pPr algn="r"/>
            <a:r>
              <a:rPr lang="en-US" sz="3600" b="0" i="1" u="none" dirty="0"/>
              <a:t>Missionaries to East Africa</a:t>
            </a:r>
            <a:br>
              <a:rPr lang="en-US" sz="3200" dirty="0"/>
            </a:br>
            <a:br>
              <a:rPr lang="en-US" sz="3200" dirty="0"/>
            </a:br>
            <a:endParaRPr lang="en-US" sz="3200" b="0" i="1" u="none" dirty="0"/>
          </a:p>
        </p:txBody>
      </p:sp>
    </p:spTree>
    <p:extLst>
      <p:ext uri="{BB962C8B-B14F-4D97-AF65-F5344CB8AC3E}">
        <p14:creationId xmlns:p14="http://schemas.microsoft.com/office/powerpoint/2010/main" val="259826425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1C2679A6-3135-F84A-8053-BCC81744D9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05" y="0"/>
            <a:ext cx="18191448" cy="12843162"/>
          </a:xfrm>
          <a:prstGeom prst="rect">
            <a:avLst/>
          </a:prstGeom>
        </p:spPr>
      </p:pic>
      <p:sp>
        <p:nvSpPr>
          <p:cNvPr id="4" name="Oval 3">
            <a:extLst>
              <a:ext uri="{FF2B5EF4-FFF2-40B4-BE49-F238E27FC236}">
                <a16:creationId xmlns:a16="http://schemas.microsoft.com/office/drawing/2014/main" id="{6F7BF070-4CE6-BE48-8933-013A706C1903}"/>
              </a:ext>
            </a:extLst>
          </p:cNvPr>
          <p:cNvSpPr/>
          <p:nvPr/>
        </p:nvSpPr>
        <p:spPr>
          <a:xfrm>
            <a:off x="7620000" y="1801091"/>
            <a:ext cx="387928" cy="443346"/>
          </a:xfrm>
          <a:prstGeom prst="ellipse">
            <a:avLst/>
          </a:prstGeom>
          <a:solidFill>
            <a:srgbClr val="C00000"/>
          </a:solidFill>
          <a:ln w="254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Calibri"/>
            </a:endParaRPr>
          </a:p>
        </p:txBody>
      </p:sp>
    </p:spTree>
    <p:extLst>
      <p:ext uri="{BB962C8B-B14F-4D97-AF65-F5344CB8AC3E}">
        <p14:creationId xmlns:p14="http://schemas.microsoft.com/office/powerpoint/2010/main" val="108396667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840945" y="2055813"/>
            <a:ext cx="10300855" cy="44012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sz="3600" b="0" i="1" u="none" dirty="0"/>
              <a:t>“God glories to dispatch His people into the depths of a fallen world where suffering is the standard system. He revels not in the affliction of His people but in their potential to overcome the kingdom of darkness.”</a:t>
            </a:r>
          </a:p>
          <a:p>
            <a:pPr marL="571500" indent="-571500" algn="r">
              <a:buFontTx/>
              <a:buChar char="-"/>
            </a:pPr>
            <a:r>
              <a:rPr lang="en-US" sz="3600" b="0" i="1" u="none" dirty="0"/>
              <a:t>Nik &amp; Ruth Ripken</a:t>
            </a:r>
          </a:p>
          <a:p>
            <a:pPr algn="r"/>
            <a:r>
              <a:rPr lang="en-US" sz="3200" b="0" i="1" u="none" dirty="0"/>
              <a:t>Missionaries to East Africa</a:t>
            </a:r>
            <a:br>
              <a:rPr lang="en-US" sz="3200" dirty="0"/>
            </a:br>
            <a:br>
              <a:rPr lang="en-US" sz="3200" dirty="0"/>
            </a:br>
            <a:endParaRPr lang="en-US" sz="3200" b="0" i="1" u="none" dirty="0"/>
          </a:p>
        </p:txBody>
      </p:sp>
    </p:spTree>
    <p:extLst>
      <p:ext uri="{BB962C8B-B14F-4D97-AF65-F5344CB8AC3E}">
        <p14:creationId xmlns:p14="http://schemas.microsoft.com/office/powerpoint/2010/main" val="100045096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54168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Repeats</a:t>
            </a:r>
          </a:p>
          <a:p>
            <a:endParaRPr lang="en-US" sz="3600" dirty="0"/>
          </a:p>
          <a:p>
            <a:r>
              <a:rPr lang="en-US" sz="3200" b="0" i="1" u="none" dirty="0"/>
              <a:t>6 They were ware of [it], and fled unto Lystra and </a:t>
            </a:r>
            <a:r>
              <a:rPr lang="en-US" sz="3200" b="0" i="1" u="none" dirty="0" err="1"/>
              <a:t>Derbe</a:t>
            </a:r>
            <a:r>
              <a:rPr lang="en-US" sz="3200" b="0" i="1" u="none" dirty="0"/>
              <a:t>, cities of Lycaonia, and unto the region that lieth round about: 7 And there they preached the gospel.</a:t>
            </a:r>
            <a:endParaRPr lang="en-US" sz="3200" b="0" u="none" dirty="0"/>
          </a:p>
          <a:p>
            <a:br>
              <a:rPr lang="en-US" sz="3200" dirty="0"/>
            </a:br>
            <a:br>
              <a:rPr lang="en-US" sz="3200" dirty="0"/>
            </a:br>
            <a:br>
              <a:rPr lang="en-US" sz="3200" dirty="0"/>
            </a:br>
            <a:br>
              <a:rPr lang="en-US" sz="3200" dirty="0"/>
            </a:br>
            <a:endParaRPr lang="en-US" sz="3200" b="0" i="1" u="none" dirty="0"/>
          </a:p>
        </p:txBody>
      </p:sp>
    </p:spTree>
    <p:extLst>
      <p:ext uri="{BB962C8B-B14F-4D97-AF65-F5344CB8AC3E}">
        <p14:creationId xmlns:p14="http://schemas.microsoft.com/office/powerpoint/2010/main" val="210130696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54315" y="5244769"/>
            <a:ext cx="10440546" cy="584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sz="3200" dirty="0"/>
              <a:t>Establishing a Pattern of Ministry </a:t>
            </a:r>
            <a:r>
              <a:rPr lang="en-US" sz="3200" dirty="0" err="1"/>
              <a:t>pt</a:t>
            </a:r>
            <a:r>
              <a:rPr lang="en-US" sz="3200" dirty="0"/>
              <a:t> 2 / Acts 14:1-7</a:t>
            </a:r>
            <a:endParaRPr sz="3200" dirty="0"/>
          </a:p>
        </p:txBody>
      </p:sp>
    </p:spTree>
    <p:extLst>
      <p:ext uri="{BB962C8B-B14F-4D97-AF65-F5344CB8AC3E}">
        <p14:creationId xmlns:p14="http://schemas.microsoft.com/office/powerpoint/2010/main" val="270154405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1720842"/>
            <a:ext cx="10204733" cy="34163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lvl="1" algn="just" fontAlgn="base"/>
            <a:r>
              <a:rPr lang="en-US" sz="3600" i="1" dirty="0">
                <a:solidFill>
                  <a:schemeClr val="bg1"/>
                </a:solidFill>
                <a:latin typeface="Bariol" panose="02000506040000020003" pitchFamily="2" charset="0"/>
              </a:rPr>
              <a:t>Gal 5:4 Christ is become of no effect unto you, whosoever of you are justified by the law; ye are fallen from grace. 5 For we through the Spirit wait for the hope of righteousness by faith. 6 For in Jesus Christ neither circumcision </a:t>
            </a:r>
            <a:r>
              <a:rPr lang="en-US" sz="3600" i="1" dirty="0" err="1">
                <a:solidFill>
                  <a:schemeClr val="bg1"/>
                </a:solidFill>
                <a:latin typeface="Bariol" panose="02000506040000020003" pitchFamily="2" charset="0"/>
              </a:rPr>
              <a:t>availeth</a:t>
            </a:r>
            <a:r>
              <a:rPr lang="en-US" sz="3600" i="1" dirty="0">
                <a:solidFill>
                  <a:schemeClr val="bg1"/>
                </a:solidFill>
                <a:latin typeface="Bariol" panose="02000506040000020003" pitchFamily="2" charset="0"/>
              </a:rPr>
              <a:t> any thing, nor uncircumcision; but faith which worketh by love.</a:t>
            </a:r>
            <a:endParaRPr sz="3600" dirty="0">
              <a:solidFill>
                <a:schemeClr val="bg1"/>
              </a:solidFill>
              <a:latin typeface="Bariol" panose="02000506040000020003" pitchFamily="2" charset="0"/>
            </a:endParaRPr>
          </a:p>
        </p:txBody>
      </p:sp>
    </p:spTree>
    <p:extLst>
      <p:ext uri="{BB962C8B-B14F-4D97-AF65-F5344CB8AC3E}">
        <p14:creationId xmlns:p14="http://schemas.microsoft.com/office/powerpoint/2010/main" val="302375147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3227905"/>
            <a:ext cx="10204733" cy="20928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sz="3200" dirty="0"/>
              <a:t>1Co 11: 1 Be ye followers of me, even as I also [am] of Christ.</a:t>
            </a:r>
            <a:endParaRPr lang="en-US" sz="6000" i="0" dirty="0"/>
          </a:p>
          <a:p>
            <a:br>
              <a:rPr lang="en-US" dirty="0"/>
            </a:br>
            <a:br>
              <a:rPr lang="en-US" dirty="0"/>
            </a:br>
            <a:endParaRPr sz="3600" dirty="0">
              <a:solidFill>
                <a:schemeClr val="bg1"/>
              </a:solidFill>
              <a:latin typeface="Bariol" panose="02000506040000020003" pitchFamily="2" charset="0"/>
            </a:endParaRPr>
          </a:p>
        </p:txBody>
      </p:sp>
    </p:spTree>
    <p:extLst>
      <p:ext uri="{BB962C8B-B14F-4D97-AF65-F5344CB8AC3E}">
        <p14:creationId xmlns:p14="http://schemas.microsoft.com/office/powerpoint/2010/main" val="37015629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149067" y="3227905"/>
            <a:ext cx="10204733" cy="20774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algn="ctr"/>
            <a:r>
              <a:rPr lang="en-US" b="1" dirty="0"/>
              <a:t>What is the pattern of ministry that I am building?</a:t>
            </a:r>
            <a:endParaRPr lang="en-US" sz="6000" i="0" dirty="0"/>
          </a:p>
          <a:p>
            <a:br>
              <a:rPr lang="en-US" dirty="0"/>
            </a:br>
            <a:br>
              <a:rPr lang="en-US" dirty="0"/>
            </a:br>
            <a:endParaRPr sz="3600" dirty="0">
              <a:solidFill>
                <a:schemeClr val="bg1"/>
              </a:solidFill>
              <a:latin typeface="Bariol" panose="02000506040000020003" pitchFamily="2" charset="0"/>
            </a:endParaRPr>
          </a:p>
        </p:txBody>
      </p:sp>
    </p:spTree>
    <p:extLst>
      <p:ext uri="{BB962C8B-B14F-4D97-AF65-F5344CB8AC3E}">
        <p14:creationId xmlns:p14="http://schemas.microsoft.com/office/powerpoint/2010/main" val="149630321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0464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Act 14:1 And it came to pass in Iconium, that they went both together into the synagogue of the Jews, and so </a:t>
            </a:r>
            <a:r>
              <a:rPr lang="en-US" dirty="0" err="1"/>
              <a:t>spake</a:t>
            </a:r>
            <a:r>
              <a:rPr lang="en-US" dirty="0"/>
              <a:t>, </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Platform</a:t>
            </a:r>
            <a:endParaRPr dirty="0"/>
          </a:p>
        </p:txBody>
      </p:sp>
    </p:spTree>
    <p:extLst>
      <p:ext uri="{BB962C8B-B14F-4D97-AF65-F5344CB8AC3E}">
        <p14:creationId xmlns:p14="http://schemas.microsoft.com/office/powerpoint/2010/main" val="118502844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0464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Act 14:1 And it came to pass in Iconium, that they went both together into the synagogue of the Jews, and so </a:t>
            </a:r>
            <a:r>
              <a:rPr lang="en-US" dirty="0" err="1"/>
              <a:t>spake</a:t>
            </a:r>
            <a:r>
              <a:rPr lang="en-US" dirty="0"/>
              <a:t>, </a:t>
            </a:r>
            <a:endParaRPr sz="32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Platform</a:t>
            </a:r>
            <a:endParaRPr dirty="0"/>
          </a:p>
        </p:txBody>
      </p:sp>
      <p:sp>
        <p:nvSpPr>
          <p:cNvPr id="6" name="TextBox 4">
            <a:extLst>
              <a:ext uri="{FF2B5EF4-FFF2-40B4-BE49-F238E27FC236}">
                <a16:creationId xmlns:a16="http://schemas.microsoft.com/office/drawing/2014/main" id="{9E0D4AD5-A6CF-D94D-98AB-E6FBABDA803B}"/>
              </a:ext>
            </a:extLst>
          </p:cNvPr>
          <p:cNvSpPr txBox="1"/>
          <p:nvPr/>
        </p:nvSpPr>
        <p:spPr>
          <a:xfrm>
            <a:off x="414058" y="3978943"/>
            <a:ext cx="11364694" cy="1723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r>
              <a:rPr lang="en-US" sz="4400" b="1" dirty="0">
                <a:solidFill>
                  <a:schemeClr val="bg1"/>
                </a:solidFill>
              </a:rPr>
              <a:t>Our platforms are the college campuses and workplaces where young people congregate.</a:t>
            </a:r>
            <a:endParaRPr lang="en-US" sz="4400" dirty="0">
              <a:solidFill>
                <a:schemeClr val="bg1"/>
              </a:solidFill>
            </a:endParaRPr>
          </a:p>
          <a:p>
            <a:endParaRPr dirty="0"/>
          </a:p>
        </p:txBody>
      </p:sp>
    </p:spTree>
    <p:extLst>
      <p:ext uri="{BB962C8B-B14F-4D97-AF65-F5344CB8AC3E}">
        <p14:creationId xmlns:p14="http://schemas.microsoft.com/office/powerpoint/2010/main" val="189662362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69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br>
              <a:rPr lang="en-US" sz="3200" dirty="0"/>
            </a:br>
            <a:br>
              <a:rPr lang="en-US" sz="3200" dirty="0"/>
            </a:br>
            <a:endParaRPr sz="3200" dirty="0"/>
          </a:p>
        </p:txBody>
      </p:sp>
      <p:sp>
        <p:nvSpPr>
          <p:cNvPr id="120" name="TextBox 4"/>
          <p:cNvSpPr txBox="1"/>
          <p:nvPr/>
        </p:nvSpPr>
        <p:spPr>
          <a:xfrm>
            <a:off x="415470" y="411901"/>
            <a:ext cx="10912931" cy="24006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The Pattern of Paul’s Preaching</a:t>
            </a:r>
          </a:p>
          <a:p>
            <a:endParaRPr lang="en-US" sz="3200" b="0" i="1" u="none" dirty="0"/>
          </a:p>
          <a:p>
            <a:r>
              <a:rPr lang="en-US" sz="3200" b="0" i="1" u="none" dirty="0"/>
              <a:t>Act 14:1 And it came to pass in Iconium, that they went both together into the synagogue of the Jews, and </a:t>
            </a:r>
            <a:r>
              <a:rPr lang="en-US" sz="3200" i="1" dirty="0"/>
              <a:t>so </a:t>
            </a:r>
            <a:r>
              <a:rPr lang="en-US" sz="3200" i="1" dirty="0" err="1"/>
              <a:t>spake</a:t>
            </a:r>
            <a:r>
              <a:rPr lang="en-US" sz="3200" b="0" i="1" u="none" dirty="0"/>
              <a:t>,</a:t>
            </a:r>
          </a:p>
        </p:txBody>
      </p:sp>
    </p:spTree>
    <p:extLst>
      <p:ext uri="{BB962C8B-B14F-4D97-AF65-F5344CB8AC3E}">
        <p14:creationId xmlns:p14="http://schemas.microsoft.com/office/powerpoint/2010/main" val="3727554371"/>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393</TotalTime>
  <Words>792</Words>
  <Application>Microsoft Macintosh PowerPoint</Application>
  <PresentationFormat>Widescreen</PresentationFormat>
  <Paragraphs>77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Brandon Briscoe</cp:lastModifiedBy>
  <cp:revision>30</cp:revision>
  <dcterms:created xsi:type="dcterms:W3CDTF">2020-01-05T13:45:46Z</dcterms:created>
  <dcterms:modified xsi:type="dcterms:W3CDTF">2020-03-01T13:54:16Z</dcterms:modified>
</cp:coreProperties>
</file>