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9" r:id="rId3"/>
    <p:sldId id="260" r:id="rId4"/>
    <p:sldId id="261" r:id="rId5"/>
    <p:sldId id="262" r:id="rId6"/>
    <p:sldId id="263" r:id="rId7"/>
    <p:sldId id="257" r:id="rId8"/>
    <p:sldId id="264" r:id="rId9"/>
    <p:sldId id="265" r:id="rId10"/>
    <p:sldId id="266" r:id="rId11"/>
    <p:sldId id="258" r:id="rId12"/>
    <p:sldId id="267" r:id="rId13"/>
    <p:sldId id="270" r:id="rId14"/>
    <p:sldId id="271" r:id="rId15"/>
    <p:sldId id="272" r:id="rId16"/>
    <p:sldId id="273" r:id="rId17"/>
    <p:sldId id="279" r:id="rId18"/>
    <p:sldId id="274" r:id="rId19"/>
    <p:sldId id="275" r:id="rId20"/>
    <p:sldId id="276" r:id="rId21"/>
    <p:sldId id="277" r:id="rId22"/>
    <p:sldId id="278" r:id="rId23"/>
    <p:sldId id="280" r:id="rId24"/>
    <p:sldId id="281" r:id="rId25"/>
    <p:sldId id="283" r:id="rId26"/>
    <p:sldId id="282" r:id="rId27"/>
    <p:sldId id="284" r:id="rId28"/>
    <p:sldId id="285" r:id="rId29"/>
    <p:sldId id="286" r:id="rId30"/>
    <p:sldId id="290" r:id="rId31"/>
    <p:sldId id="291" r:id="rId32"/>
    <p:sldId id="287" r:id="rId33"/>
    <p:sldId id="292" r:id="rId34"/>
    <p:sldId id="293" r:id="rId35"/>
    <p:sldId id="294" r:id="rId36"/>
    <p:sldId id="296" r:id="rId37"/>
    <p:sldId id="297" r:id="rId38"/>
    <p:sldId id="298" r:id="rId39"/>
    <p:sldId id="299" r:id="rId40"/>
    <p:sldId id="288" r:id="rId41"/>
    <p:sldId id="300" r:id="rId42"/>
    <p:sldId id="301" r:id="rId43"/>
    <p:sldId id="289" r:id="rId44"/>
    <p:sldId id="302" r:id="rId45"/>
    <p:sldId id="303" r:id="rId46"/>
    <p:sldId id="304" r:id="rId47"/>
    <p:sldId id="305" r:id="rId48"/>
    <p:sldId id="306" r:id="rId49"/>
    <p:sldId id="307" r:id="rId50"/>
    <p:sldId id="308" r:id="rId51"/>
    <p:sldId id="309" r:id="rId52"/>
    <p:sldId id="310" r:id="rId53"/>
    <p:sldId id="311" r:id="rId54"/>
    <p:sldId id="312" r:id="rId55"/>
    <p:sldId id="313" r:id="rId56"/>
    <p:sldId id="314" r:id="rId57"/>
    <p:sldId id="315" r:id="rId58"/>
    <p:sldId id="316" r:id="rId59"/>
    <p:sldId id="317" r:id="rId60"/>
    <p:sldId id="318" r:id="rId61"/>
    <p:sldId id="319" r:id="rId62"/>
    <p:sldId id="320" r:id="rId63"/>
    <p:sldId id="321" r:id="rId64"/>
    <p:sldId id="322" r:id="rId65"/>
    <p:sldId id="323" r:id="rId66"/>
    <p:sldId id="324" r:id="rId67"/>
    <p:sldId id="325" r:id="rId68"/>
    <p:sldId id="326" r:id="rId69"/>
    <p:sldId id="327" r:id="rId70"/>
    <p:sldId id="328" r:id="rId71"/>
    <p:sldId id="329" r:id="rId72"/>
    <p:sldId id="330" r:id="rId73"/>
    <p:sldId id="331" r:id="rId74"/>
    <p:sldId id="332" r:id="rId75"/>
    <p:sldId id="333" r:id="rId76"/>
    <p:sldId id="334" r:id="rId77"/>
    <p:sldId id="335" r:id="rId78"/>
    <p:sldId id="336" r:id="rId79"/>
    <p:sldId id="337" r:id="rId80"/>
    <p:sldId id="338" r:id="rId81"/>
    <p:sldId id="339" r:id="rId82"/>
    <p:sldId id="340" r:id="rId8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61" autoAdjust="0"/>
    <p:restoredTop sz="94660"/>
  </p:normalViewPr>
  <p:slideViewPr>
    <p:cSldViewPr snapToGrid="0">
      <p:cViewPr varScale="1">
        <p:scale>
          <a:sx n="51" d="100"/>
          <a:sy n="51" d="100"/>
        </p:scale>
        <p:origin x="624"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presProps" Target="presProps.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tableStyles" Target="tableStyles.xml"/><Relationship Id="rId61" Type="http://schemas.openxmlformats.org/officeDocument/2006/relationships/slide" Target="slides/slide60.xml"/><Relationship Id="rId82" Type="http://schemas.openxmlformats.org/officeDocument/2006/relationships/slide" Target="slides/slide8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4F0CA30-475A-4E7D-BBC3-89860366DFDE}" type="datetimeFigureOut">
              <a:rPr lang="en-US" smtClean="0"/>
              <a:t>6/10/2017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B595A1F-A817-4B9C-B7DA-9264D6902D9D}" type="slidenum">
              <a:rPr lang="en-US" smtClean="0"/>
              <a:t>‹#›</a:t>
            </a:fld>
            <a:endParaRPr lang="en-US"/>
          </a:p>
        </p:txBody>
      </p:sp>
    </p:spTree>
    <p:extLst>
      <p:ext uri="{BB962C8B-B14F-4D97-AF65-F5344CB8AC3E}">
        <p14:creationId xmlns:p14="http://schemas.microsoft.com/office/powerpoint/2010/main" val="29099191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4F0CA30-475A-4E7D-BBC3-89860366DFDE}" type="datetimeFigureOut">
              <a:rPr lang="en-US" smtClean="0"/>
              <a:t>6/10/2017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B595A1F-A817-4B9C-B7DA-9264D6902D9D}" type="slidenum">
              <a:rPr lang="en-US" smtClean="0"/>
              <a:t>‹#›</a:t>
            </a:fld>
            <a:endParaRPr lang="en-US"/>
          </a:p>
        </p:txBody>
      </p:sp>
    </p:spTree>
    <p:extLst>
      <p:ext uri="{BB962C8B-B14F-4D97-AF65-F5344CB8AC3E}">
        <p14:creationId xmlns:p14="http://schemas.microsoft.com/office/powerpoint/2010/main" val="12655190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4F0CA30-475A-4E7D-BBC3-89860366DFDE}" type="datetimeFigureOut">
              <a:rPr lang="en-US" smtClean="0"/>
              <a:t>6/10/2017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B595A1F-A817-4B9C-B7DA-9264D6902D9D}" type="slidenum">
              <a:rPr lang="en-US" smtClean="0"/>
              <a:t>‹#›</a:t>
            </a:fld>
            <a:endParaRPr lang="en-US"/>
          </a:p>
        </p:txBody>
      </p:sp>
    </p:spTree>
    <p:extLst>
      <p:ext uri="{BB962C8B-B14F-4D97-AF65-F5344CB8AC3E}">
        <p14:creationId xmlns:p14="http://schemas.microsoft.com/office/powerpoint/2010/main" val="28925436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4F0CA30-475A-4E7D-BBC3-89860366DFDE}" type="datetimeFigureOut">
              <a:rPr lang="en-US" smtClean="0"/>
              <a:t>6/10/2017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B595A1F-A817-4B9C-B7DA-9264D6902D9D}" type="slidenum">
              <a:rPr lang="en-US" smtClean="0"/>
              <a:t>‹#›</a:t>
            </a:fld>
            <a:endParaRPr lang="en-US"/>
          </a:p>
        </p:txBody>
      </p:sp>
    </p:spTree>
    <p:extLst>
      <p:ext uri="{BB962C8B-B14F-4D97-AF65-F5344CB8AC3E}">
        <p14:creationId xmlns:p14="http://schemas.microsoft.com/office/powerpoint/2010/main" val="42713672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A4F0CA30-475A-4E7D-BBC3-89860366DFDE}" type="datetimeFigureOut">
              <a:rPr lang="en-US" smtClean="0"/>
              <a:t>6/10/2017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B595A1F-A817-4B9C-B7DA-9264D6902D9D}" type="slidenum">
              <a:rPr lang="en-US" smtClean="0"/>
              <a:t>‹#›</a:t>
            </a:fld>
            <a:endParaRPr lang="en-US"/>
          </a:p>
        </p:txBody>
      </p:sp>
    </p:spTree>
    <p:extLst>
      <p:ext uri="{BB962C8B-B14F-4D97-AF65-F5344CB8AC3E}">
        <p14:creationId xmlns:p14="http://schemas.microsoft.com/office/powerpoint/2010/main" val="32700057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4F0CA30-475A-4E7D-BBC3-89860366DFDE}" type="datetimeFigureOut">
              <a:rPr lang="en-US" smtClean="0"/>
              <a:t>6/10/2017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B595A1F-A817-4B9C-B7DA-9264D6902D9D}" type="slidenum">
              <a:rPr lang="en-US" smtClean="0"/>
              <a:t>‹#›</a:t>
            </a:fld>
            <a:endParaRPr lang="en-US"/>
          </a:p>
        </p:txBody>
      </p:sp>
    </p:spTree>
    <p:extLst>
      <p:ext uri="{BB962C8B-B14F-4D97-AF65-F5344CB8AC3E}">
        <p14:creationId xmlns:p14="http://schemas.microsoft.com/office/powerpoint/2010/main" val="19553047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4F0CA30-475A-4E7D-BBC3-89860366DFDE}" type="datetimeFigureOut">
              <a:rPr lang="en-US" smtClean="0"/>
              <a:t>6/10/2017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B595A1F-A817-4B9C-B7DA-9264D6902D9D}" type="slidenum">
              <a:rPr lang="en-US" smtClean="0"/>
              <a:t>‹#›</a:t>
            </a:fld>
            <a:endParaRPr lang="en-US"/>
          </a:p>
        </p:txBody>
      </p:sp>
    </p:spTree>
    <p:extLst>
      <p:ext uri="{BB962C8B-B14F-4D97-AF65-F5344CB8AC3E}">
        <p14:creationId xmlns:p14="http://schemas.microsoft.com/office/powerpoint/2010/main" val="5535920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4F0CA30-475A-4E7D-BBC3-89860366DFDE}" type="datetimeFigureOut">
              <a:rPr lang="en-US" smtClean="0"/>
              <a:t>6/10/2017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B595A1F-A817-4B9C-B7DA-9264D6902D9D}" type="slidenum">
              <a:rPr lang="en-US" smtClean="0"/>
              <a:t>‹#›</a:t>
            </a:fld>
            <a:endParaRPr lang="en-US"/>
          </a:p>
        </p:txBody>
      </p:sp>
    </p:spTree>
    <p:extLst>
      <p:ext uri="{BB962C8B-B14F-4D97-AF65-F5344CB8AC3E}">
        <p14:creationId xmlns:p14="http://schemas.microsoft.com/office/powerpoint/2010/main" val="378456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4F0CA30-475A-4E7D-BBC3-89860366DFDE}" type="datetimeFigureOut">
              <a:rPr lang="en-US" smtClean="0"/>
              <a:t>6/10/2017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B595A1F-A817-4B9C-B7DA-9264D6902D9D}" type="slidenum">
              <a:rPr lang="en-US" smtClean="0"/>
              <a:t>‹#›</a:t>
            </a:fld>
            <a:endParaRPr lang="en-US"/>
          </a:p>
        </p:txBody>
      </p:sp>
    </p:spTree>
    <p:extLst>
      <p:ext uri="{BB962C8B-B14F-4D97-AF65-F5344CB8AC3E}">
        <p14:creationId xmlns:p14="http://schemas.microsoft.com/office/powerpoint/2010/main" val="42197466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A4F0CA30-475A-4E7D-BBC3-89860366DFDE}" type="datetimeFigureOut">
              <a:rPr lang="en-US" smtClean="0"/>
              <a:t>6/10/2017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B595A1F-A817-4B9C-B7DA-9264D6902D9D}" type="slidenum">
              <a:rPr lang="en-US" smtClean="0"/>
              <a:t>‹#›</a:t>
            </a:fld>
            <a:endParaRPr lang="en-US"/>
          </a:p>
        </p:txBody>
      </p:sp>
    </p:spTree>
    <p:extLst>
      <p:ext uri="{BB962C8B-B14F-4D97-AF65-F5344CB8AC3E}">
        <p14:creationId xmlns:p14="http://schemas.microsoft.com/office/powerpoint/2010/main" val="22341316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A4F0CA30-475A-4E7D-BBC3-89860366DFDE}" type="datetimeFigureOut">
              <a:rPr lang="en-US" smtClean="0"/>
              <a:t>6/10/2017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B595A1F-A817-4B9C-B7DA-9264D6902D9D}" type="slidenum">
              <a:rPr lang="en-US" smtClean="0"/>
              <a:t>‹#›</a:t>
            </a:fld>
            <a:endParaRPr lang="en-US"/>
          </a:p>
        </p:txBody>
      </p:sp>
    </p:spTree>
    <p:extLst>
      <p:ext uri="{BB962C8B-B14F-4D97-AF65-F5344CB8AC3E}">
        <p14:creationId xmlns:p14="http://schemas.microsoft.com/office/powerpoint/2010/main" val="4115112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4F0CA30-475A-4E7D-BBC3-89860366DFDE}" type="datetimeFigureOut">
              <a:rPr lang="en-US" smtClean="0"/>
              <a:t>6/10/2017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B595A1F-A817-4B9C-B7DA-9264D6902D9D}" type="slidenum">
              <a:rPr lang="en-US" smtClean="0"/>
              <a:t>‹#›</a:t>
            </a:fld>
            <a:endParaRPr lang="en-US"/>
          </a:p>
        </p:txBody>
      </p:sp>
    </p:spTree>
    <p:extLst>
      <p:ext uri="{BB962C8B-B14F-4D97-AF65-F5344CB8AC3E}">
        <p14:creationId xmlns:p14="http://schemas.microsoft.com/office/powerpoint/2010/main" val="399081638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a:t>Parenting the Tween, </a:t>
            </a:r>
            <a:r>
              <a:rPr lang="en-US" b="1" dirty="0" smtClean="0"/>
              <a:t>Teen</a:t>
            </a:r>
            <a:br>
              <a:rPr lang="en-US" b="1" dirty="0" smtClean="0"/>
            </a:br>
            <a:r>
              <a:rPr lang="en-US" b="1" dirty="0" smtClean="0"/>
              <a:t>and </a:t>
            </a:r>
            <a:r>
              <a:rPr lang="en-US" b="1" dirty="0"/>
              <a:t>Young Adult </a:t>
            </a:r>
            <a:endParaRPr lang="en-US" dirty="0"/>
          </a:p>
        </p:txBody>
      </p:sp>
      <p:sp>
        <p:nvSpPr>
          <p:cNvPr id="3" name="Subtitle 2"/>
          <p:cNvSpPr>
            <a:spLocks noGrp="1"/>
          </p:cNvSpPr>
          <p:nvPr>
            <p:ph type="subTitle" idx="1"/>
          </p:nvPr>
        </p:nvSpPr>
        <p:spPr/>
        <p:txBody>
          <a:bodyPr/>
          <a:lstStyle/>
          <a:p>
            <a:r>
              <a:rPr lang="en-US" dirty="0" smtClean="0"/>
              <a:t>Parenting Class Part 5</a:t>
            </a:r>
            <a:endParaRPr lang="en-US" dirty="0"/>
          </a:p>
        </p:txBody>
      </p:sp>
    </p:spTree>
    <p:extLst>
      <p:ext uri="{BB962C8B-B14F-4D97-AF65-F5344CB8AC3E}">
        <p14:creationId xmlns:p14="http://schemas.microsoft.com/office/powerpoint/2010/main" val="9793645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What do we want from our teens?</a:t>
            </a:r>
            <a:endParaRPr lang="en-US" dirty="0"/>
          </a:p>
        </p:txBody>
      </p:sp>
      <p:sp>
        <p:nvSpPr>
          <p:cNvPr id="3" name="Content Placeholder 2"/>
          <p:cNvSpPr>
            <a:spLocks noGrp="1"/>
          </p:cNvSpPr>
          <p:nvPr>
            <p:ph idx="1"/>
          </p:nvPr>
        </p:nvSpPr>
        <p:spPr/>
        <p:txBody>
          <a:bodyPr/>
          <a:lstStyle/>
          <a:p>
            <a:pPr fontAlgn="base"/>
            <a:r>
              <a:rPr lang="en-US" dirty="0" smtClean="0"/>
              <a:t>Personal </a:t>
            </a:r>
            <a:r>
              <a:rPr lang="en-US" dirty="0"/>
              <a:t>relationship with God</a:t>
            </a:r>
          </a:p>
          <a:p>
            <a:pPr fontAlgn="base"/>
            <a:r>
              <a:rPr lang="en-US" dirty="0"/>
              <a:t>Strength and Determination</a:t>
            </a:r>
          </a:p>
          <a:p>
            <a:pPr fontAlgn="base"/>
            <a:r>
              <a:rPr lang="en-US" dirty="0"/>
              <a:t>Love for God’s People &amp; Mission</a:t>
            </a:r>
          </a:p>
          <a:p>
            <a:pPr fontAlgn="base"/>
            <a:r>
              <a:rPr lang="en-US" dirty="0"/>
              <a:t>Personal Visions for Life &amp; Ministry</a:t>
            </a:r>
          </a:p>
          <a:p>
            <a:pPr fontAlgn="base"/>
            <a:r>
              <a:rPr lang="en-US" dirty="0"/>
              <a:t>Revelation of God’s Gifting </a:t>
            </a:r>
          </a:p>
          <a:p>
            <a:endParaRPr lang="en-US" dirty="0"/>
          </a:p>
        </p:txBody>
      </p:sp>
    </p:spTree>
    <p:extLst>
      <p:ext uri="{BB962C8B-B14F-4D97-AF65-F5344CB8AC3E}">
        <p14:creationId xmlns:p14="http://schemas.microsoft.com/office/powerpoint/2010/main" val="388439668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Three types of Parental Approaches to Teens</a:t>
            </a:r>
            <a:endParaRPr lang="en-US" dirty="0"/>
          </a:p>
        </p:txBody>
      </p:sp>
      <p:sp>
        <p:nvSpPr>
          <p:cNvPr id="3" name="Content Placeholder 2"/>
          <p:cNvSpPr>
            <a:spLocks noGrp="1"/>
          </p:cNvSpPr>
          <p:nvPr>
            <p:ph idx="1"/>
          </p:nvPr>
        </p:nvSpPr>
        <p:spPr/>
        <p:txBody>
          <a:bodyPr/>
          <a:lstStyle/>
          <a:p>
            <a:pPr marL="0" indent="0">
              <a:buNone/>
            </a:pPr>
            <a:r>
              <a:rPr lang="en-US" dirty="0" smtClean="0"/>
              <a:t/>
            </a:r>
            <a:br>
              <a:rPr lang="en-US" dirty="0" smtClean="0"/>
            </a:br>
            <a:r>
              <a:rPr lang="en-US" sz="4000" b="1" dirty="0" smtClean="0"/>
              <a:t>The Permissive Parent</a:t>
            </a:r>
          </a:p>
          <a:p>
            <a:pPr marL="0" indent="0">
              <a:buNone/>
            </a:pPr>
            <a:r>
              <a:rPr lang="en-US" sz="4000" b="1" dirty="0"/>
              <a:t>The Controlling </a:t>
            </a:r>
            <a:r>
              <a:rPr lang="en-US" sz="4000" b="1" dirty="0" smtClean="0"/>
              <a:t>Parent</a:t>
            </a:r>
          </a:p>
          <a:p>
            <a:pPr marL="0" indent="0">
              <a:buNone/>
            </a:pPr>
            <a:r>
              <a:rPr lang="en-US" sz="4000" b="1" dirty="0" smtClean="0"/>
              <a:t>The Moderate Parent</a:t>
            </a:r>
            <a:endParaRPr lang="en-US" sz="4000" b="1" dirty="0"/>
          </a:p>
        </p:txBody>
      </p:sp>
    </p:spTree>
    <p:extLst>
      <p:ext uri="{BB962C8B-B14F-4D97-AF65-F5344CB8AC3E}">
        <p14:creationId xmlns:p14="http://schemas.microsoft.com/office/powerpoint/2010/main" val="73382905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a:t>Permissive Parent</a:t>
            </a:r>
            <a:endParaRPr lang="en-US" dirty="0"/>
          </a:p>
        </p:txBody>
      </p:sp>
      <p:sp>
        <p:nvSpPr>
          <p:cNvPr id="3" name="Content Placeholder 2"/>
          <p:cNvSpPr>
            <a:spLocks noGrp="1"/>
          </p:cNvSpPr>
          <p:nvPr>
            <p:ph idx="1"/>
          </p:nvPr>
        </p:nvSpPr>
        <p:spPr/>
        <p:txBody>
          <a:bodyPr/>
          <a:lstStyle/>
          <a:p>
            <a:pPr marL="0" indent="0">
              <a:buNone/>
            </a:pPr>
            <a:r>
              <a:rPr lang="en-US" dirty="0" smtClean="0"/>
              <a:t>A Permissive Parent incidentally </a:t>
            </a:r>
            <a:r>
              <a:rPr lang="en-US" dirty="0"/>
              <a:t>let’s the world </a:t>
            </a:r>
            <a:r>
              <a:rPr lang="en-US" u="sng" dirty="0"/>
              <a:t>raise</a:t>
            </a:r>
            <a:r>
              <a:rPr lang="en-US" dirty="0"/>
              <a:t> their child</a:t>
            </a:r>
          </a:p>
        </p:txBody>
      </p:sp>
    </p:spTree>
    <p:extLst>
      <p:ext uri="{BB962C8B-B14F-4D97-AF65-F5344CB8AC3E}">
        <p14:creationId xmlns:p14="http://schemas.microsoft.com/office/powerpoint/2010/main" val="177703174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a:t>Permissive Parent</a:t>
            </a:r>
            <a:endParaRPr lang="en-US" dirty="0"/>
          </a:p>
        </p:txBody>
      </p:sp>
      <p:sp>
        <p:nvSpPr>
          <p:cNvPr id="3" name="Content Placeholder 2"/>
          <p:cNvSpPr>
            <a:spLocks noGrp="1"/>
          </p:cNvSpPr>
          <p:nvPr>
            <p:ph idx="1"/>
          </p:nvPr>
        </p:nvSpPr>
        <p:spPr/>
        <p:txBody>
          <a:bodyPr/>
          <a:lstStyle/>
          <a:p>
            <a:pPr marL="0" indent="0">
              <a:buNone/>
            </a:pPr>
            <a:r>
              <a:rPr lang="en-US" dirty="0" smtClean="0"/>
              <a:t>A Permissive Parent incidentally </a:t>
            </a:r>
            <a:r>
              <a:rPr lang="en-US" dirty="0"/>
              <a:t>let’s the world </a:t>
            </a:r>
            <a:r>
              <a:rPr lang="en-US" u="sng" dirty="0"/>
              <a:t>raise</a:t>
            </a:r>
            <a:r>
              <a:rPr lang="en-US" dirty="0"/>
              <a:t> their </a:t>
            </a:r>
            <a:r>
              <a:rPr lang="en-US" dirty="0" smtClean="0"/>
              <a:t>child</a:t>
            </a:r>
          </a:p>
          <a:p>
            <a:pPr marL="0" indent="0">
              <a:buNone/>
            </a:pPr>
            <a:endParaRPr lang="en-US" dirty="0"/>
          </a:p>
          <a:p>
            <a:pPr marL="0" indent="0">
              <a:buNone/>
            </a:pPr>
            <a:r>
              <a:rPr lang="en-US" dirty="0" smtClean="0"/>
              <a:t>… a </a:t>
            </a:r>
            <a:r>
              <a:rPr lang="en-US" dirty="0"/>
              <a:t>parent who is </a:t>
            </a:r>
            <a:r>
              <a:rPr lang="en-US" dirty="0" smtClean="0"/>
              <a:t>perhaps </a:t>
            </a:r>
            <a:r>
              <a:rPr lang="en-US" u="sng" dirty="0" smtClean="0"/>
              <a:t>unaware</a:t>
            </a:r>
            <a:r>
              <a:rPr lang="en-US" dirty="0" smtClean="0"/>
              <a:t> </a:t>
            </a:r>
            <a:r>
              <a:rPr lang="en-US" dirty="0"/>
              <a:t>of the harms of the </a:t>
            </a:r>
            <a:r>
              <a:rPr lang="en-US" dirty="0" smtClean="0"/>
              <a:t>world.</a:t>
            </a:r>
          </a:p>
        </p:txBody>
      </p:sp>
    </p:spTree>
    <p:extLst>
      <p:ext uri="{BB962C8B-B14F-4D97-AF65-F5344CB8AC3E}">
        <p14:creationId xmlns:p14="http://schemas.microsoft.com/office/powerpoint/2010/main" val="102992583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a:t>Permissive Parent</a:t>
            </a:r>
            <a:endParaRPr lang="en-US" dirty="0"/>
          </a:p>
        </p:txBody>
      </p:sp>
      <p:sp>
        <p:nvSpPr>
          <p:cNvPr id="3" name="Content Placeholder 2"/>
          <p:cNvSpPr>
            <a:spLocks noGrp="1"/>
          </p:cNvSpPr>
          <p:nvPr>
            <p:ph idx="1"/>
          </p:nvPr>
        </p:nvSpPr>
        <p:spPr/>
        <p:txBody>
          <a:bodyPr/>
          <a:lstStyle/>
          <a:p>
            <a:pPr marL="0" indent="0">
              <a:buNone/>
            </a:pPr>
            <a:r>
              <a:rPr lang="en-US" dirty="0" smtClean="0"/>
              <a:t>A Permissive Parent incidentally </a:t>
            </a:r>
            <a:r>
              <a:rPr lang="en-US" dirty="0"/>
              <a:t>let’s the world </a:t>
            </a:r>
            <a:r>
              <a:rPr lang="en-US" u="sng" dirty="0"/>
              <a:t>raise</a:t>
            </a:r>
            <a:r>
              <a:rPr lang="en-US" dirty="0"/>
              <a:t> their </a:t>
            </a:r>
            <a:r>
              <a:rPr lang="en-US" dirty="0" smtClean="0"/>
              <a:t>child</a:t>
            </a:r>
          </a:p>
          <a:p>
            <a:pPr marL="0" indent="0">
              <a:buNone/>
            </a:pPr>
            <a:endParaRPr lang="en-US" dirty="0"/>
          </a:p>
          <a:p>
            <a:pPr marL="0" indent="0">
              <a:buNone/>
            </a:pPr>
            <a:r>
              <a:rPr lang="en-US" dirty="0" smtClean="0"/>
              <a:t>… a </a:t>
            </a:r>
            <a:r>
              <a:rPr lang="en-US" dirty="0"/>
              <a:t>parent who is </a:t>
            </a:r>
            <a:r>
              <a:rPr lang="en-US" dirty="0" smtClean="0"/>
              <a:t>perhaps </a:t>
            </a:r>
            <a:r>
              <a:rPr lang="en-US" u="sng" dirty="0" smtClean="0"/>
              <a:t>unaware</a:t>
            </a:r>
            <a:r>
              <a:rPr lang="en-US" dirty="0" smtClean="0"/>
              <a:t> </a:t>
            </a:r>
            <a:r>
              <a:rPr lang="en-US" dirty="0"/>
              <a:t>of the harms of the </a:t>
            </a:r>
            <a:r>
              <a:rPr lang="en-US" dirty="0" smtClean="0"/>
              <a:t>world.</a:t>
            </a:r>
          </a:p>
          <a:p>
            <a:pPr marL="0" indent="0">
              <a:buNone/>
            </a:pPr>
            <a:r>
              <a:rPr lang="en-US" dirty="0" smtClean="0"/>
              <a:t>… a parent who is perhaps </a:t>
            </a:r>
            <a:r>
              <a:rPr lang="en-US" u="sng" dirty="0" smtClean="0"/>
              <a:t>overly</a:t>
            </a:r>
            <a:r>
              <a:rPr lang="en-US" dirty="0" smtClean="0"/>
              <a:t> </a:t>
            </a:r>
            <a:r>
              <a:rPr lang="en-US" u="sng" dirty="0" smtClean="0"/>
              <a:t>confident</a:t>
            </a:r>
            <a:r>
              <a:rPr lang="en-US" dirty="0" smtClean="0"/>
              <a:t> in their children’s ability to navigate the world.</a:t>
            </a:r>
          </a:p>
        </p:txBody>
      </p:sp>
    </p:spTree>
    <p:extLst>
      <p:ext uri="{BB962C8B-B14F-4D97-AF65-F5344CB8AC3E}">
        <p14:creationId xmlns:p14="http://schemas.microsoft.com/office/powerpoint/2010/main" val="334714791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a:t>Permissive Parent</a:t>
            </a:r>
            <a:endParaRPr lang="en-US" dirty="0"/>
          </a:p>
        </p:txBody>
      </p:sp>
      <p:sp>
        <p:nvSpPr>
          <p:cNvPr id="3" name="Content Placeholder 2"/>
          <p:cNvSpPr>
            <a:spLocks noGrp="1"/>
          </p:cNvSpPr>
          <p:nvPr>
            <p:ph idx="1"/>
          </p:nvPr>
        </p:nvSpPr>
        <p:spPr/>
        <p:txBody>
          <a:bodyPr/>
          <a:lstStyle/>
          <a:p>
            <a:pPr marL="0" indent="0">
              <a:buNone/>
            </a:pPr>
            <a:r>
              <a:rPr lang="en-US" dirty="0" smtClean="0"/>
              <a:t>A Permissive Parent incidentally </a:t>
            </a:r>
            <a:r>
              <a:rPr lang="en-US" dirty="0"/>
              <a:t>let’s the world </a:t>
            </a:r>
            <a:r>
              <a:rPr lang="en-US" u="sng" dirty="0"/>
              <a:t>raise</a:t>
            </a:r>
            <a:r>
              <a:rPr lang="en-US" dirty="0"/>
              <a:t> their </a:t>
            </a:r>
            <a:r>
              <a:rPr lang="en-US" dirty="0" smtClean="0"/>
              <a:t>child</a:t>
            </a:r>
          </a:p>
          <a:p>
            <a:pPr marL="0" indent="0">
              <a:buNone/>
            </a:pPr>
            <a:endParaRPr lang="en-US" dirty="0"/>
          </a:p>
          <a:p>
            <a:pPr marL="0" indent="0">
              <a:buNone/>
            </a:pPr>
            <a:r>
              <a:rPr lang="en-US" dirty="0" smtClean="0"/>
              <a:t>… a </a:t>
            </a:r>
            <a:r>
              <a:rPr lang="en-US" dirty="0"/>
              <a:t>parent who is </a:t>
            </a:r>
            <a:r>
              <a:rPr lang="en-US" dirty="0" smtClean="0"/>
              <a:t>perhaps </a:t>
            </a:r>
            <a:r>
              <a:rPr lang="en-US" u="sng" dirty="0" smtClean="0"/>
              <a:t>unaware</a:t>
            </a:r>
            <a:r>
              <a:rPr lang="en-US" dirty="0" smtClean="0"/>
              <a:t> </a:t>
            </a:r>
            <a:r>
              <a:rPr lang="en-US" dirty="0"/>
              <a:t>of the harms of the </a:t>
            </a:r>
            <a:r>
              <a:rPr lang="en-US" dirty="0" smtClean="0"/>
              <a:t>world.</a:t>
            </a:r>
          </a:p>
          <a:p>
            <a:pPr marL="0" indent="0">
              <a:buNone/>
            </a:pPr>
            <a:r>
              <a:rPr lang="en-US" dirty="0" smtClean="0"/>
              <a:t>… a parent who is perhaps </a:t>
            </a:r>
            <a:r>
              <a:rPr lang="en-US" u="sng" dirty="0" smtClean="0"/>
              <a:t>overly</a:t>
            </a:r>
            <a:r>
              <a:rPr lang="en-US" dirty="0" smtClean="0"/>
              <a:t> </a:t>
            </a:r>
            <a:r>
              <a:rPr lang="en-US" u="sng" dirty="0" smtClean="0"/>
              <a:t>confident</a:t>
            </a:r>
            <a:r>
              <a:rPr lang="en-US" dirty="0" smtClean="0"/>
              <a:t> in their children’s ability to navigate the world.</a:t>
            </a:r>
          </a:p>
          <a:p>
            <a:pPr marL="0" indent="0">
              <a:buNone/>
            </a:pPr>
            <a:r>
              <a:rPr lang="en-US" dirty="0" smtClean="0"/>
              <a:t>… a parent who often does not have a </a:t>
            </a:r>
            <a:r>
              <a:rPr lang="en-US" u="sng" dirty="0" smtClean="0"/>
              <a:t>strong</a:t>
            </a:r>
            <a:r>
              <a:rPr lang="en-US" dirty="0" smtClean="0"/>
              <a:t> relationship with their child so they display their love by giving </a:t>
            </a:r>
            <a:r>
              <a:rPr lang="en-US" u="sng" dirty="0" smtClean="0"/>
              <a:t>excess liberty.</a:t>
            </a:r>
          </a:p>
        </p:txBody>
      </p:sp>
    </p:spTree>
    <p:extLst>
      <p:ext uri="{BB962C8B-B14F-4D97-AF65-F5344CB8AC3E}">
        <p14:creationId xmlns:p14="http://schemas.microsoft.com/office/powerpoint/2010/main" val="133231407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a:t>Permissive Parent</a:t>
            </a:r>
            <a:endParaRPr lang="en-US" dirty="0"/>
          </a:p>
        </p:txBody>
      </p:sp>
      <p:sp>
        <p:nvSpPr>
          <p:cNvPr id="3" name="Content Placeholder 2"/>
          <p:cNvSpPr>
            <a:spLocks noGrp="1"/>
          </p:cNvSpPr>
          <p:nvPr>
            <p:ph idx="1"/>
          </p:nvPr>
        </p:nvSpPr>
        <p:spPr/>
        <p:txBody>
          <a:bodyPr/>
          <a:lstStyle/>
          <a:p>
            <a:pPr marL="0" indent="0">
              <a:buNone/>
            </a:pPr>
            <a:r>
              <a:rPr lang="en-US" dirty="0" smtClean="0"/>
              <a:t>A Permissive Parent incidentally </a:t>
            </a:r>
            <a:r>
              <a:rPr lang="en-US" dirty="0"/>
              <a:t>let’s the world </a:t>
            </a:r>
            <a:r>
              <a:rPr lang="en-US" u="sng" dirty="0"/>
              <a:t>raise</a:t>
            </a:r>
            <a:r>
              <a:rPr lang="en-US" dirty="0"/>
              <a:t> their </a:t>
            </a:r>
            <a:r>
              <a:rPr lang="en-US" dirty="0" smtClean="0"/>
              <a:t>child</a:t>
            </a:r>
          </a:p>
          <a:p>
            <a:pPr marL="0" indent="0">
              <a:buNone/>
            </a:pPr>
            <a:endParaRPr lang="en-US" dirty="0"/>
          </a:p>
          <a:p>
            <a:pPr marL="0" indent="0">
              <a:buNone/>
            </a:pPr>
            <a:r>
              <a:rPr lang="en-US" dirty="0" smtClean="0"/>
              <a:t>… a </a:t>
            </a:r>
            <a:r>
              <a:rPr lang="en-US" dirty="0"/>
              <a:t>parent who is </a:t>
            </a:r>
            <a:r>
              <a:rPr lang="en-US" dirty="0" smtClean="0"/>
              <a:t>perhaps </a:t>
            </a:r>
            <a:r>
              <a:rPr lang="en-US" u="sng" dirty="0" smtClean="0"/>
              <a:t>unaware</a:t>
            </a:r>
            <a:r>
              <a:rPr lang="en-US" dirty="0" smtClean="0"/>
              <a:t> </a:t>
            </a:r>
            <a:r>
              <a:rPr lang="en-US" dirty="0"/>
              <a:t>of the harms of the </a:t>
            </a:r>
            <a:r>
              <a:rPr lang="en-US" dirty="0" smtClean="0"/>
              <a:t>world.</a:t>
            </a:r>
          </a:p>
          <a:p>
            <a:pPr marL="0" indent="0">
              <a:buNone/>
            </a:pPr>
            <a:r>
              <a:rPr lang="en-US" dirty="0" smtClean="0"/>
              <a:t>… a parent who is perhaps </a:t>
            </a:r>
            <a:r>
              <a:rPr lang="en-US" u="sng" dirty="0" smtClean="0"/>
              <a:t>overly</a:t>
            </a:r>
            <a:r>
              <a:rPr lang="en-US" dirty="0" smtClean="0"/>
              <a:t> </a:t>
            </a:r>
            <a:r>
              <a:rPr lang="en-US" u="sng" dirty="0" smtClean="0"/>
              <a:t>confident</a:t>
            </a:r>
            <a:r>
              <a:rPr lang="en-US" dirty="0" smtClean="0"/>
              <a:t> in their children’s ability to navigate the world.</a:t>
            </a:r>
          </a:p>
          <a:p>
            <a:pPr marL="0" indent="0">
              <a:buNone/>
            </a:pPr>
            <a:r>
              <a:rPr lang="en-US" dirty="0" smtClean="0"/>
              <a:t>… a parent who often does not have a </a:t>
            </a:r>
            <a:r>
              <a:rPr lang="en-US" u="sng" dirty="0" smtClean="0"/>
              <a:t>strong</a:t>
            </a:r>
            <a:r>
              <a:rPr lang="en-US" dirty="0" smtClean="0"/>
              <a:t> relationship with their child so they display their love by giving </a:t>
            </a:r>
            <a:r>
              <a:rPr lang="en-US" u="sng" dirty="0" smtClean="0"/>
              <a:t>excess liberty.</a:t>
            </a:r>
          </a:p>
          <a:p>
            <a:pPr marL="0" indent="0">
              <a:buNone/>
            </a:pPr>
            <a:r>
              <a:rPr lang="en-US" dirty="0" smtClean="0"/>
              <a:t>… isn’t very </a:t>
            </a:r>
            <a:r>
              <a:rPr lang="en-US" dirty="0"/>
              <a:t>good at discipline </a:t>
            </a:r>
            <a:r>
              <a:rPr lang="en-US" dirty="0" smtClean="0"/>
              <a:t>because they have </a:t>
            </a:r>
            <a:r>
              <a:rPr lang="en-US" dirty="0"/>
              <a:t>a hard time seeing </a:t>
            </a:r>
            <a:r>
              <a:rPr lang="en-US" dirty="0" smtClean="0"/>
              <a:t>and perceiving their </a:t>
            </a:r>
            <a:r>
              <a:rPr lang="en-US" dirty="0"/>
              <a:t>children’s </a:t>
            </a:r>
            <a:r>
              <a:rPr lang="en-US" u="sng" dirty="0"/>
              <a:t>sin.</a:t>
            </a:r>
          </a:p>
        </p:txBody>
      </p:sp>
    </p:spTree>
    <p:extLst>
      <p:ext uri="{BB962C8B-B14F-4D97-AF65-F5344CB8AC3E}">
        <p14:creationId xmlns:p14="http://schemas.microsoft.com/office/powerpoint/2010/main" val="130031595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The Controlling </a:t>
            </a:r>
            <a:r>
              <a:rPr lang="en-US" b="1" u="sng" dirty="0"/>
              <a:t>Parent</a:t>
            </a:r>
            <a:endParaRPr lang="en-US" dirty="0"/>
          </a:p>
        </p:txBody>
      </p:sp>
      <p:sp>
        <p:nvSpPr>
          <p:cNvPr id="3" name="Content Placeholder 2"/>
          <p:cNvSpPr>
            <a:spLocks noGrp="1"/>
          </p:cNvSpPr>
          <p:nvPr>
            <p:ph idx="1"/>
          </p:nvPr>
        </p:nvSpPr>
        <p:spPr/>
        <p:txBody>
          <a:bodyPr/>
          <a:lstStyle/>
          <a:p>
            <a:pPr marL="0" indent="0">
              <a:buNone/>
            </a:pPr>
            <a:r>
              <a:rPr lang="en-US" dirty="0" smtClean="0"/>
              <a:t>A Controlling Parent is </a:t>
            </a:r>
            <a:r>
              <a:rPr lang="en-US" dirty="0"/>
              <a:t>afraid of the </a:t>
            </a:r>
            <a:r>
              <a:rPr lang="en-US" dirty="0" smtClean="0"/>
              <a:t>world.</a:t>
            </a:r>
          </a:p>
          <a:p>
            <a:pPr marL="0" indent="0">
              <a:buNone/>
            </a:pPr>
            <a:endParaRPr lang="en-US" dirty="0"/>
          </a:p>
        </p:txBody>
      </p:sp>
    </p:spTree>
    <p:extLst>
      <p:ext uri="{BB962C8B-B14F-4D97-AF65-F5344CB8AC3E}">
        <p14:creationId xmlns:p14="http://schemas.microsoft.com/office/powerpoint/2010/main" val="392731290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The Controlling </a:t>
            </a:r>
            <a:r>
              <a:rPr lang="en-US" b="1" u="sng" dirty="0"/>
              <a:t>Parent</a:t>
            </a:r>
            <a:endParaRPr lang="en-US" dirty="0"/>
          </a:p>
        </p:txBody>
      </p:sp>
      <p:sp>
        <p:nvSpPr>
          <p:cNvPr id="3" name="Content Placeholder 2"/>
          <p:cNvSpPr>
            <a:spLocks noGrp="1"/>
          </p:cNvSpPr>
          <p:nvPr>
            <p:ph idx="1"/>
          </p:nvPr>
        </p:nvSpPr>
        <p:spPr/>
        <p:txBody>
          <a:bodyPr/>
          <a:lstStyle/>
          <a:p>
            <a:pPr marL="0" indent="0">
              <a:buNone/>
            </a:pPr>
            <a:r>
              <a:rPr lang="en-US" dirty="0" smtClean="0"/>
              <a:t>A Controlling Parent is </a:t>
            </a:r>
            <a:r>
              <a:rPr lang="en-US" dirty="0"/>
              <a:t>afraid of the </a:t>
            </a:r>
            <a:r>
              <a:rPr lang="en-US" dirty="0" smtClean="0"/>
              <a:t>world.</a:t>
            </a:r>
          </a:p>
          <a:p>
            <a:pPr marL="0" indent="0">
              <a:buNone/>
            </a:pPr>
            <a:endParaRPr lang="en-US" dirty="0"/>
          </a:p>
          <a:p>
            <a:pPr marL="0" indent="0">
              <a:buNone/>
            </a:pPr>
            <a:r>
              <a:rPr lang="en-US" dirty="0" smtClean="0"/>
              <a:t>… is a parent who is overly </a:t>
            </a:r>
            <a:r>
              <a:rPr lang="en-US" u="sng" dirty="0" smtClean="0"/>
              <a:t>restrictive.</a:t>
            </a:r>
          </a:p>
        </p:txBody>
      </p:sp>
    </p:spTree>
    <p:extLst>
      <p:ext uri="{BB962C8B-B14F-4D97-AF65-F5344CB8AC3E}">
        <p14:creationId xmlns:p14="http://schemas.microsoft.com/office/powerpoint/2010/main" val="334401099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The Controlling </a:t>
            </a:r>
            <a:r>
              <a:rPr lang="en-US" b="1" u="sng" dirty="0"/>
              <a:t>Parent</a:t>
            </a:r>
            <a:endParaRPr lang="en-US" dirty="0"/>
          </a:p>
        </p:txBody>
      </p:sp>
      <p:sp>
        <p:nvSpPr>
          <p:cNvPr id="3" name="Content Placeholder 2"/>
          <p:cNvSpPr>
            <a:spLocks noGrp="1"/>
          </p:cNvSpPr>
          <p:nvPr>
            <p:ph idx="1"/>
          </p:nvPr>
        </p:nvSpPr>
        <p:spPr/>
        <p:txBody>
          <a:bodyPr/>
          <a:lstStyle/>
          <a:p>
            <a:pPr marL="0" indent="0">
              <a:buNone/>
            </a:pPr>
            <a:r>
              <a:rPr lang="en-US" dirty="0" smtClean="0"/>
              <a:t>A Controlling Parent is </a:t>
            </a:r>
            <a:r>
              <a:rPr lang="en-US" dirty="0"/>
              <a:t>afraid of the </a:t>
            </a:r>
            <a:r>
              <a:rPr lang="en-US" dirty="0" smtClean="0"/>
              <a:t>world.</a:t>
            </a:r>
          </a:p>
          <a:p>
            <a:pPr marL="0" indent="0">
              <a:buNone/>
            </a:pPr>
            <a:endParaRPr lang="en-US" dirty="0"/>
          </a:p>
          <a:p>
            <a:pPr marL="0" indent="0">
              <a:buNone/>
            </a:pPr>
            <a:r>
              <a:rPr lang="en-US" dirty="0" smtClean="0"/>
              <a:t>… is a parent who is overly </a:t>
            </a:r>
            <a:r>
              <a:rPr lang="en-US" u="sng" dirty="0" smtClean="0"/>
              <a:t>restrictive.</a:t>
            </a:r>
          </a:p>
          <a:p>
            <a:pPr marL="0" indent="0">
              <a:buNone/>
            </a:pPr>
            <a:r>
              <a:rPr lang="en-US" dirty="0" smtClean="0"/>
              <a:t>…</a:t>
            </a:r>
            <a:r>
              <a:rPr lang="en-US" dirty="0"/>
              <a:t> </a:t>
            </a:r>
            <a:r>
              <a:rPr lang="en-US" dirty="0" smtClean="0"/>
              <a:t>is a parent </a:t>
            </a:r>
            <a:r>
              <a:rPr lang="en-US" dirty="0"/>
              <a:t>in danger of </a:t>
            </a:r>
            <a:r>
              <a:rPr lang="en-US" u="sng" dirty="0"/>
              <a:t>stunting</a:t>
            </a:r>
            <a:r>
              <a:rPr lang="en-US" dirty="0"/>
              <a:t> the development of their </a:t>
            </a:r>
            <a:r>
              <a:rPr lang="en-US" dirty="0" smtClean="0"/>
              <a:t>child</a:t>
            </a:r>
          </a:p>
        </p:txBody>
      </p:sp>
    </p:spTree>
    <p:extLst>
      <p:ext uri="{BB962C8B-B14F-4D97-AF65-F5344CB8AC3E}">
        <p14:creationId xmlns:p14="http://schemas.microsoft.com/office/powerpoint/2010/main" val="7065487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the schoolmaster? Gal 3:24-35</a:t>
            </a:r>
            <a:endParaRPr lang="en-US" dirty="0"/>
          </a:p>
        </p:txBody>
      </p:sp>
      <p:sp>
        <p:nvSpPr>
          <p:cNvPr id="3" name="Content Placeholder 2"/>
          <p:cNvSpPr>
            <a:spLocks noGrp="1"/>
          </p:cNvSpPr>
          <p:nvPr>
            <p:ph idx="1"/>
          </p:nvPr>
        </p:nvSpPr>
        <p:spPr/>
        <p:txBody>
          <a:bodyPr/>
          <a:lstStyle/>
          <a:p>
            <a:pPr fontAlgn="base"/>
            <a:r>
              <a:rPr lang="en-US" dirty="0" smtClean="0"/>
              <a:t>So our children grow </a:t>
            </a:r>
            <a:r>
              <a:rPr lang="en-US" dirty="0"/>
              <a:t>to understand </a:t>
            </a:r>
            <a:r>
              <a:rPr lang="en-US" b="1" dirty="0"/>
              <a:t>what God </a:t>
            </a:r>
            <a:r>
              <a:rPr lang="en-US" b="1" u="sng" dirty="0"/>
              <a:t>values</a:t>
            </a:r>
          </a:p>
          <a:p>
            <a:pPr marL="0" indent="0">
              <a:buNone/>
            </a:pPr>
            <a:endParaRPr lang="en-US" dirty="0"/>
          </a:p>
        </p:txBody>
      </p:sp>
    </p:spTree>
    <p:extLst>
      <p:ext uri="{BB962C8B-B14F-4D97-AF65-F5344CB8AC3E}">
        <p14:creationId xmlns:p14="http://schemas.microsoft.com/office/powerpoint/2010/main" val="327129632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The Controlling </a:t>
            </a:r>
            <a:r>
              <a:rPr lang="en-US" b="1" u="sng" dirty="0"/>
              <a:t>Parent</a:t>
            </a:r>
            <a:endParaRPr lang="en-US" dirty="0"/>
          </a:p>
        </p:txBody>
      </p:sp>
      <p:sp>
        <p:nvSpPr>
          <p:cNvPr id="3" name="Content Placeholder 2"/>
          <p:cNvSpPr>
            <a:spLocks noGrp="1"/>
          </p:cNvSpPr>
          <p:nvPr>
            <p:ph idx="1"/>
          </p:nvPr>
        </p:nvSpPr>
        <p:spPr/>
        <p:txBody>
          <a:bodyPr/>
          <a:lstStyle/>
          <a:p>
            <a:pPr marL="0" indent="0">
              <a:buNone/>
            </a:pPr>
            <a:r>
              <a:rPr lang="en-US" dirty="0" smtClean="0"/>
              <a:t>A Controlling Parent is </a:t>
            </a:r>
            <a:r>
              <a:rPr lang="en-US" dirty="0"/>
              <a:t>afraid of the </a:t>
            </a:r>
            <a:r>
              <a:rPr lang="en-US" dirty="0" smtClean="0"/>
              <a:t>world.</a:t>
            </a:r>
          </a:p>
          <a:p>
            <a:pPr marL="0" indent="0">
              <a:buNone/>
            </a:pPr>
            <a:endParaRPr lang="en-US" dirty="0"/>
          </a:p>
          <a:p>
            <a:pPr marL="0" indent="0">
              <a:buNone/>
            </a:pPr>
            <a:r>
              <a:rPr lang="en-US" dirty="0" smtClean="0"/>
              <a:t>… is a parent who is overly </a:t>
            </a:r>
            <a:r>
              <a:rPr lang="en-US" u="sng" dirty="0" smtClean="0"/>
              <a:t>restrictive.</a:t>
            </a:r>
          </a:p>
          <a:p>
            <a:pPr marL="0" indent="0">
              <a:buNone/>
            </a:pPr>
            <a:r>
              <a:rPr lang="en-US" dirty="0" smtClean="0"/>
              <a:t>…</a:t>
            </a:r>
            <a:r>
              <a:rPr lang="en-US" dirty="0"/>
              <a:t> </a:t>
            </a:r>
            <a:r>
              <a:rPr lang="en-US" dirty="0" smtClean="0"/>
              <a:t>is a parent </a:t>
            </a:r>
            <a:r>
              <a:rPr lang="en-US" dirty="0"/>
              <a:t>in danger of </a:t>
            </a:r>
            <a:r>
              <a:rPr lang="en-US" u="sng" dirty="0"/>
              <a:t>stunting</a:t>
            </a:r>
            <a:r>
              <a:rPr lang="en-US" dirty="0"/>
              <a:t> the development of their </a:t>
            </a:r>
            <a:r>
              <a:rPr lang="en-US" dirty="0" smtClean="0"/>
              <a:t>child</a:t>
            </a:r>
          </a:p>
          <a:p>
            <a:pPr marL="0" indent="0">
              <a:buNone/>
            </a:pPr>
            <a:r>
              <a:rPr lang="en-US" dirty="0" smtClean="0"/>
              <a:t>… is a parent who is potentially breeding </a:t>
            </a:r>
            <a:r>
              <a:rPr lang="en-US" u="sng" dirty="0" smtClean="0"/>
              <a:t>fear</a:t>
            </a:r>
            <a:r>
              <a:rPr lang="en-US" dirty="0" smtClean="0"/>
              <a:t> into their children</a:t>
            </a:r>
          </a:p>
        </p:txBody>
      </p:sp>
    </p:spTree>
    <p:extLst>
      <p:ext uri="{BB962C8B-B14F-4D97-AF65-F5344CB8AC3E}">
        <p14:creationId xmlns:p14="http://schemas.microsoft.com/office/powerpoint/2010/main" val="68188220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The Controlling </a:t>
            </a:r>
            <a:r>
              <a:rPr lang="en-US" b="1" u="sng" dirty="0"/>
              <a:t>Parent</a:t>
            </a:r>
            <a:endParaRPr lang="en-US" dirty="0"/>
          </a:p>
        </p:txBody>
      </p:sp>
      <p:sp>
        <p:nvSpPr>
          <p:cNvPr id="3" name="Content Placeholder 2"/>
          <p:cNvSpPr>
            <a:spLocks noGrp="1"/>
          </p:cNvSpPr>
          <p:nvPr>
            <p:ph idx="1"/>
          </p:nvPr>
        </p:nvSpPr>
        <p:spPr/>
        <p:txBody>
          <a:bodyPr/>
          <a:lstStyle/>
          <a:p>
            <a:pPr marL="0" indent="0">
              <a:buNone/>
            </a:pPr>
            <a:r>
              <a:rPr lang="en-US" dirty="0" smtClean="0"/>
              <a:t>A Controlling Parent is </a:t>
            </a:r>
            <a:r>
              <a:rPr lang="en-US" dirty="0"/>
              <a:t>afraid of the </a:t>
            </a:r>
            <a:r>
              <a:rPr lang="en-US" dirty="0" smtClean="0"/>
              <a:t>world.</a:t>
            </a:r>
          </a:p>
          <a:p>
            <a:pPr marL="0" indent="0">
              <a:buNone/>
            </a:pPr>
            <a:endParaRPr lang="en-US" dirty="0"/>
          </a:p>
          <a:p>
            <a:pPr marL="0" indent="0">
              <a:buNone/>
            </a:pPr>
            <a:r>
              <a:rPr lang="en-US" dirty="0" smtClean="0"/>
              <a:t>… is a parent who is overly </a:t>
            </a:r>
            <a:r>
              <a:rPr lang="en-US" u="sng" dirty="0" smtClean="0"/>
              <a:t>restrictive.</a:t>
            </a:r>
          </a:p>
          <a:p>
            <a:pPr marL="0" indent="0">
              <a:buNone/>
            </a:pPr>
            <a:r>
              <a:rPr lang="en-US" dirty="0" smtClean="0"/>
              <a:t>…</a:t>
            </a:r>
            <a:r>
              <a:rPr lang="en-US" dirty="0"/>
              <a:t> </a:t>
            </a:r>
            <a:r>
              <a:rPr lang="en-US" dirty="0" smtClean="0"/>
              <a:t>is a parent </a:t>
            </a:r>
            <a:r>
              <a:rPr lang="en-US" dirty="0"/>
              <a:t>in danger of </a:t>
            </a:r>
            <a:r>
              <a:rPr lang="en-US" u="sng" dirty="0"/>
              <a:t>stunting</a:t>
            </a:r>
            <a:r>
              <a:rPr lang="en-US" dirty="0"/>
              <a:t> the development of their </a:t>
            </a:r>
            <a:r>
              <a:rPr lang="en-US" dirty="0" smtClean="0"/>
              <a:t>child</a:t>
            </a:r>
          </a:p>
          <a:p>
            <a:pPr marL="0" indent="0">
              <a:buNone/>
            </a:pPr>
            <a:r>
              <a:rPr lang="en-US" dirty="0" smtClean="0"/>
              <a:t>… is a parent who is potentially breeding </a:t>
            </a:r>
            <a:r>
              <a:rPr lang="en-US" u="sng" dirty="0" smtClean="0"/>
              <a:t>fear</a:t>
            </a:r>
            <a:r>
              <a:rPr lang="en-US" dirty="0" smtClean="0"/>
              <a:t> into their children</a:t>
            </a:r>
          </a:p>
          <a:p>
            <a:pPr marL="0" indent="0">
              <a:buNone/>
            </a:pPr>
            <a:r>
              <a:rPr lang="en-US" dirty="0" smtClean="0"/>
              <a:t>… is a parent who is potentially </a:t>
            </a:r>
            <a:r>
              <a:rPr lang="en-US" u="sng" dirty="0" smtClean="0"/>
              <a:t>undermining</a:t>
            </a:r>
            <a:r>
              <a:rPr lang="en-US" dirty="0" smtClean="0"/>
              <a:t> God’s mission for their children.</a:t>
            </a:r>
          </a:p>
        </p:txBody>
      </p:sp>
    </p:spTree>
    <p:extLst>
      <p:ext uri="{BB962C8B-B14F-4D97-AF65-F5344CB8AC3E}">
        <p14:creationId xmlns:p14="http://schemas.microsoft.com/office/powerpoint/2010/main" val="327961578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Controlling </a:t>
            </a:r>
            <a:r>
              <a:rPr lang="en-US" b="1" u="sng" dirty="0"/>
              <a:t>Parent</a:t>
            </a:r>
            <a:endParaRPr lang="en-US" dirty="0"/>
          </a:p>
        </p:txBody>
      </p:sp>
      <p:sp>
        <p:nvSpPr>
          <p:cNvPr id="3" name="Content Placeholder 2"/>
          <p:cNvSpPr>
            <a:spLocks noGrp="1"/>
          </p:cNvSpPr>
          <p:nvPr>
            <p:ph idx="1"/>
          </p:nvPr>
        </p:nvSpPr>
        <p:spPr/>
        <p:txBody>
          <a:bodyPr/>
          <a:lstStyle/>
          <a:p>
            <a:pPr marL="0" indent="0">
              <a:buNone/>
            </a:pPr>
            <a:r>
              <a:rPr lang="en-US" dirty="0" smtClean="0"/>
              <a:t>A Controlling Parent is unaware and oblivious</a:t>
            </a:r>
          </a:p>
          <a:p>
            <a:pPr marL="0" indent="0">
              <a:buNone/>
            </a:pPr>
            <a:endParaRPr lang="en-US" dirty="0"/>
          </a:p>
          <a:p>
            <a:pPr marL="0" indent="0">
              <a:buNone/>
            </a:pPr>
            <a:r>
              <a:rPr lang="en-US" dirty="0" smtClean="0"/>
              <a:t>… is a parent who is overly </a:t>
            </a:r>
            <a:r>
              <a:rPr lang="en-US" u="sng" dirty="0" smtClean="0"/>
              <a:t>restrictive.</a:t>
            </a:r>
          </a:p>
          <a:p>
            <a:pPr marL="0" indent="0">
              <a:buNone/>
            </a:pPr>
            <a:r>
              <a:rPr lang="en-US" dirty="0" smtClean="0"/>
              <a:t>…</a:t>
            </a:r>
            <a:r>
              <a:rPr lang="en-US" dirty="0"/>
              <a:t> </a:t>
            </a:r>
            <a:r>
              <a:rPr lang="en-US" dirty="0" smtClean="0"/>
              <a:t>is a parent </a:t>
            </a:r>
            <a:r>
              <a:rPr lang="en-US" dirty="0"/>
              <a:t>in danger of </a:t>
            </a:r>
            <a:r>
              <a:rPr lang="en-US" u="sng" dirty="0"/>
              <a:t>stunting</a:t>
            </a:r>
            <a:r>
              <a:rPr lang="en-US" dirty="0"/>
              <a:t> the development of their </a:t>
            </a:r>
            <a:r>
              <a:rPr lang="en-US" dirty="0" smtClean="0"/>
              <a:t>child</a:t>
            </a:r>
          </a:p>
          <a:p>
            <a:pPr marL="0" indent="0">
              <a:buNone/>
            </a:pPr>
            <a:r>
              <a:rPr lang="en-US" dirty="0" smtClean="0"/>
              <a:t>… is a parent who is potentially breeding </a:t>
            </a:r>
            <a:r>
              <a:rPr lang="en-US" u="sng" dirty="0" smtClean="0"/>
              <a:t>fear</a:t>
            </a:r>
            <a:r>
              <a:rPr lang="en-US" dirty="0" smtClean="0"/>
              <a:t> into their children</a:t>
            </a:r>
          </a:p>
          <a:p>
            <a:pPr marL="0" indent="0">
              <a:buNone/>
            </a:pPr>
            <a:r>
              <a:rPr lang="en-US" dirty="0" smtClean="0"/>
              <a:t>… is a parent who is potentially </a:t>
            </a:r>
            <a:r>
              <a:rPr lang="en-US" u="sng" dirty="0" smtClean="0"/>
              <a:t>undermining</a:t>
            </a:r>
            <a:r>
              <a:rPr lang="en-US" dirty="0" smtClean="0"/>
              <a:t> God’s mission for their children.</a:t>
            </a:r>
          </a:p>
          <a:p>
            <a:pPr marL="0" indent="0">
              <a:buNone/>
            </a:pPr>
            <a:r>
              <a:rPr lang="en-US" dirty="0" smtClean="0"/>
              <a:t>… is a parent who perceives they </a:t>
            </a:r>
            <a:r>
              <a:rPr lang="en-US" dirty="0"/>
              <a:t>are very close with their teen but are actually </a:t>
            </a:r>
            <a:r>
              <a:rPr lang="en-US" u="sng" dirty="0"/>
              <a:t>pushing them away</a:t>
            </a:r>
          </a:p>
        </p:txBody>
      </p:sp>
    </p:spTree>
    <p:extLst>
      <p:ext uri="{BB962C8B-B14F-4D97-AF65-F5344CB8AC3E}">
        <p14:creationId xmlns:p14="http://schemas.microsoft.com/office/powerpoint/2010/main" val="343542541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The Moderate </a:t>
            </a:r>
            <a:r>
              <a:rPr lang="en-US" b="1" u="sng" dirty="0"/>
              <a:t>Parent</a:t>
            </a:r>
            <a:endParaRPr lang="en-US" dirty="0"/>
          </a:p>
        </p:txBody>
      </p:sp>
      <p:sp>
        <p:nvSpPr>
          <p:cNvPr id="3" name="Content Placeholder 2"/>
          <p:cNvSpPr>
            <a:spLocks noGrp="1"/>
          </p:cNvSpPr>
          <p:nvPr>
            <p:ph idx="1"/>
          </p:nvPr>
        </p:nvSpPr>
        <p:spPr/>
        <p:txBody>
          <a:bodyPr/>
          <a:lstStyle/>
          <a:p>
            <a:pPr marL="0" indent="0">
              <a:buNone/>
            </a:pPr>
            <a:r>
              <a:rPr lang="en-US" dirty="0" smtClean="0"/>
              <a:t>A Moderate Parent leads by truth and grace with the mission in mind.</a:t>
            </a:r>
          </a:p>
          <a:p>
            <a:pPr marL="0" indent="0">
              <a:buNone/>
            </a:pPr>
            <a:endParaRPr lang="en-US" dirty="0"/>
          </a:p>
        </p:txBody>
      </p:sp>
    </p:spTree>
    <p:extLst>
      <p:ext uri="{BB962C8B-B14F-4D97-AF65-F5344CB8AC3E}">
        <p14:creationId xmlns:p14="http://schemas.microsoft.com/office/powerpoint/2010/main" val="203319400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The Moderate </a:t>
            </a:r>
            <a:r>
              <a:rPr lang="en-US" b="1" u="sng" dirty="0"/>
              <a:t>Parent</a:t>
            </a:r>
            <a:endParaRPr lang="en-US" dirty="0"/>
          </a:p>
        </p:txBody>
      </p:sp>
      <p:sp>
        <p:nvSpPr>
          <p:cNvPr id="3" name="Content Placeholder 2"/>
          <p:cNvSpPr>
            <a:spLocks noGrp="1"/>
          </p:cNvSpPr>
          <p:nvPr>
            <p:ph idx="1"/>
          </p:nvPr>
        </p:nvSpPr>
        <p:spPr/>
        <p:txBody>
          <a:bodyPr>
            <a:normAutofit/>
          </a:bodyPr>
          <a:lstStyle/>
          <a:p>
            <a:pPr marL="0" indent="0">
              <a:buNone/>
            </a:pPr>
            <a:r>
              <a:rPr lang="en-US" sz="2400" b="1" i="1" dirty="0"/>
              <a:t>Proverbs 1:1 </a:t>
            </a:r>
            <a:r>
              <a:rPr lang="en-US" sz="2400" i="1" dirty="0"/>
              <a:t>The proverbs of Solomon the son of David, king of </a:t>
            </a:r>
            <a:r>
              <a:rPr lang="en-US" sz="2400" i="1" dirty="0" smtClean="0"/>
              <a:t>Israel;</a:t>
            </a:r>
            <a:r>
              <a:rPr lang="en-US" sz="2400" dirty="0"/>
              <a:t>  </a:t>
            </a:r>
            <a:r>
              <a:rPr lang="en-US" sz="2400" b="1" i="1" dirty="0" smtClean="0"/>
              <a:t>2 </a:t>
            </a:r>
            <a:r>
              <a:rPr lang="en-US" sz="2400" i="1" dirty="0"/>
              <a:t>To know wisdom and instruction; to perceive the words of </a:t>
            </a:r>
            <a:r>
              <a:rPr lang="en-US" sz="2400" i="1" dirty="0" smtClean="0"/>
              <a:t>understanding;</a:t>
            </a:r>
            <a:r>
              <a:rPr lang="en-US" sz="2400" dirty="0"/>
              <a:t> </a:t>
            </a:r>
            <a:r>
              <a:rPr lang="en-US" sz="2400" b="1" i="1" dirty="0" smtClean="0"/>
              <a:t>3 </a:t>
            </a:r>
            <a:r>
              <a:rPr lang="en-US" sz="2400" i="1" u="sng" dirty="0"/>
              <a:t>To receive the instruction of wisdom, justice, and judgment, and </a:t>
            </a:r>
            <a:r>
              <a:rPr lang="en-US" sz="2400" i="1" u="sng" dirty="0" smtClean="0"/>
              <a:t>equity;</a:t>
            </a:r>
            <a:r>
              <a:rPr lang="en-US" sz="2400" dirty="0"/>
              <a:t> </a:t>
            </a:r>
            <a:r>
              <a:rPr lang="en-US" sz="2400" b="1" i="1" u="sng" dirty="0" smtClean="0"/>
              <a:t>4 </a:t>
            </a:r>
            <a:r>
              <a:rPr lang="en-US" sz="2400" i="1" u="sng" dirty="0"/>
              <a:t>To give </a:t>
            </a:r>
            <a:r>
              <a:rPr lang="en-US" sz="2400" i="1" u="sng" dirty="0" err="1"/>
              <a:t>subtilty</a:t>
            </a:r>
            <a:r>
              <a:rPr lang="en-US" sz="2400" i="1" u="sng" dirty="0"/>
              <a:t> to the simple, to the young man knowledge and </a:t>
            </a:r>
            <a:r>
              <a:rPr lang="en-US" sz="2400" i="1" u="sng" dirty="0" smtClean="0"/>
              <a:t>discretion.</a:t>
            </a:r>
            <a:r>
              <a:rPr lang="en-US" sz="2400" dirty="0"/>
              <a:t> </a:t>
            </a:r>
            <a:r>
              <a:rPr lang="en-US" sz="2400" b="1" i="1" dirty="0" smtClean="0"/>
              <a:t>5 </a:t>
            </a:r>
            <a:r>
              <a:rPr lang="en-US" sz="2400" i="1" dirty="0"/>
              <a:t>A wise man will hear, and will increase learning; and a man of understanding shall attain unto wise counsels</a:t>
            </a:r>
            <a:r>
              <a:rPr lang="en-US" sz="2400" i="1" dirty="0" smtClean="0"/>
              <a:t>:</a:t>
            </a:r>
          </a:p>
          <a:p>
            <a:pPr marL="0" indent="0">
              <a:buNone/>
            </a:pPr>
            <a:endParaRPr lang="en-US" sz="2400" i="1" dirty="0"/>
          </a:p>
          <a:p>
            <a:pPr marL="0" indent="0">
              <a:buNone/>
            </a:pPr>
            <a:r>
              <a:rPr lang="en-US" b="1" dirty="0" smtClean="0"/>
              <a:t>Receive the instruction of wisdom - be teachable</a:t>
            </a:r>
            <a:endParaRPr lang="en-US" sz="2400" b="1" dirty="0"/>
          </a:p>
        </p:txBody>
      </p:sp>
    </p:spTree>
    <p:extLst>
      <p:ext uri="{BB962C8B-B14F-4D97-AF65-F5344CB8AC3E}">
        <p14:creationId xmlns:p14="http://schemas.microsoft.com/office/powerpoint/2010/main" val="66920337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The Moderate </a:t>
            </a:r>
            <a:r>
              <a:rPr lang="en-US" b="1" u="sng" dirty="0"/>
              <a:t>Parent</a:t>
            </a:r>
            <a:endParaRPr lang="en-US" dirty="0"/>
          </a:p>
        </p:txBody>
      </p:sp>
      <p:sp>
        <p:nvSpPr>
          <p:cNvPr id="3" name="Content Placeholder 2"/>
          <p:cNvSpPr>
            <a:spLocks noGrp="1"/>
          </p:cNvSpPr>
          <p:nvPr>
            <p:ph idx="1"/>
          </p:nvPr>
        </p:nvSpPr>
        <p:spPr/>
        <p:txBody>
          <a:bodyPr>
            <a:normAutofit/>
          </a:bodyPr>
          <a:lstStyle/>
          <a:p>
            <a:pPr marL="0" indent="0">
              <a:buNone/>
            </a:pPr>
            <a:r>
              <a:rPr lang="en-US" sz="2400" b="1" i="1" dirty="0"/>
              <a:t>Proverbs 1:1 </a:t>
            </a:r>
            <a:r>
              <a:rPr lang="en-US" sz="2400" i="1" dirty="0"/>
              <a:t>The proverbs of Solomon the son of David, king of </a:t>
            </a:r>
            <a:r>
              <a:rPr lang="en-US" sz="2400" i="1" dirty="0" smtClean="0"/>
              <a:t>Israel;</a:t>
            </a:r>
            <a:r>
              <a:rPr lang="en-US" sz="2400" dirty="0"/>
              <a:t>  </a:t>
            </a:r>
            <a:r>
              <a:rPr lang="en-US" sz="2400" b="1" i="1" dirty="0" smtClean="0"/>
              <a:t>2 </a:t>
            </a:r>
            <a:r>
              <a:rPr lang="en-US" sz="2400" i="1" dirty="0"/>
              <a:t>To know wisdom and instruction; to perceive the words of </a:t>
            </a:r>
            <a:r>
              <a:rPr lang="en-US" sz="2400" i="1" dirty="0" smtClean="0"/>
              <a:t>understanding;</a:t>
            </a:r>
            <a:r>
              <a:rPr lang="en-US" sz="2400" dirty="0"/>
              <a:t> </a:t>
            </a:r>
            <a:r>
              <a:rPr lang="en-US" sz="2400" b="1" i="1" dirty="0" smtClean="0"/>
              <a:t>3 </a:t>
            </a:r>
            <a:r>
              <a:rPr lang="en-US" sz="2400" i="1" u="sng" dirty="0"/>
              <a:t>To receive the instruction of wisdom, justice, and judgment, and </a:t>
            </a:r>
            <a:r>
              <a:rPr lang="en-US" sz="2400" i="1" u="sng" dirty="0" smtClean="0"/>
              <a:t>equity;</a:t>
            </a:r>
            <a:r>
              <a:rPr lang="en-US" sz="2400" dirty="0"/>
              <a:t> </a:t>
            </a:r>
            <a:r>
              <a:rPr lang="en-US" sz="2400" b="1" i="1" u="sng" dirty="0" smtClean="0"/>
              <a:t>4 </a:t>
            </a:r>
            <a:r>
              <a:rPr lang="en-US" sz="2400" i="1" u="sng" dirty="0"/>
              <a:t>To give </a:t>
            </a:r>
            <a:r>
              <a:rPr lang="en-US" sz="2400" i="1" u="sng" dirty="0" err="1"/>
              <a:t>subtilty</a:t>
            </a:r>
            <a:r>
              <a:rPr lang="en-US" sz="2400" i="1" u="sng" dirty="0"/>
              <a:t> to the simple, to the young man knowledge and </a:t>
            </a:r>
            <a:r>
              <a:rPr lang="en-US" sz="2400" i="1" u="sng" dirty="0" smtClean="0"/>
              <a:t>discretion.</a:t>
            </a:r>
            <a:r>
              <a:rPr lang="en-US" sz="2400" dirty="0"/>
              <a:t> </a:t>
            </a:r>
            <a:r>
              <a:rPr lang="en-US" sz="2400" b="1" i="1" dirty="0" smtClean="0"/>
              <a:t>5 </a:t>
            </a:r>
            <a:r>
              <a:rPr lang="en-US" sz="2400" i="1" dirty="0"/>
              <a:t>A wise man will hear, and will increase learning; and a man of understanding shall attain unto wise counsels</a:t>
            </a:r>
            <a:r>
              <a:rPr lang="en-US" sz="2400" i="1" dirty="0" smtClean="0"/>
              <a:t>:</a:t>
            </a:r>
          </a:p>
          <a:p>
            <a:pPr marL="0" indent="0">
              <a:buNone/>
            </a:pPr>
            <a:endParaRPr lang="en-US" sz="2400" i="1" dirty="0"/>
          </a:p>
          <a:p>
            <a:pPr marL="0" indent="0">
              <a:buNone/>
            </a:pPr>
            <a:r>
              <a:rPr lang="en-US" b="1" dirty="0" smtClean="0"/>
              <a:t>Receive the instruction of wisdom - be teachable</a:t>
            </a:r>
            <a:endParaRPr lang="en-US" sz="2400" b="1" dirty="0"/>
          </a:p>
        </p:txBody>
      </p:sp>
    </p:spTree>
    <p:extLst>
      <p:ext uri="{BB962C8B-B14F-4D97-AF65-F5344CB8AC3E}">
        <p14:creationId xmlns:p14="http://schemas.microsoft.com/office/powerpoint/2010/main" val="179707446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The Moderate </a:t>
            </a:r>
            <a:r>
              <a:rPr lang="en-US" b="1" u="sng" dirty="0"/>
              <a:t>Parent</a:t>
            </a:r>
            <a:endParaRPr lang="en-US" dirty="0"/>
          </a:p>
        </p:txBody>
      </p:sp>
      <p:sp>
        <p:nvSpPr>
          <p:cNvPr id="3" name="Content Placeholder 2"/>
          <p:cNvSpPr>
            <a:spLocks noGrp="1"/>
          </p:cNvSpPr>
          <p:nvPr>
            <p:ph idx="1"/>
          </p:nvPr>
        </p:nvSpPr>
        <p:spPr/>
        <p:txBody>
          <a:bodyPr>
            <a:normAutofit/>
          </a:bodyPr>
          <a:lstStyle/>
          <a:p>
            <a:pPr marL="0" indent="0">
              <a:buNone/>
            </a:pPr>
            <a:r>
              <a:rPr lang="en-US" sz="2400" b="1" i="1" dirty="0"/>
              <a:t>Proverbs 1:1 </a:t>
            </a:r>
            <a:r>
              <a:rPr lang="en-US" sz="2400" i="1" dirty="0"/>
              <a:t>The proverbs of Solomon the son of David, king of </a:t>
            </a:r>
            <a:r>
              <a:rPr lang="en-US" sz="2400" i="1" dirty="0" smtClean="0"/>
              <a:t>Israel;</a:t>
            </a:r>
            <a:r>
              <a:rPr lang="en-US" sz="2400" dirty="0"/>
              <a:t>  </a:t>
            </a:r>
            <a:r>
              <a:rPr lang="en-US" sz="2400" b="1" i="1" dirty="0" smtClean="0"/>
              <a:t>2 </a:t>
            </a:r>
            <a:r>
              <a:rPr lang="en-US" sz="2400" i="1" dirty="0"/>
              <a:t>To know wisdom and instruction; to perceive the words of </a:t>
            </a:r>
            <a:r>
              <a:rPr lang="en-US" sz="2400" i="1" dirty="0" smtClean="0"/>
              <a:t>understanding;</a:t>
            </a:r>
            <a:r>
              <a:rPr lang="en-US" sz="2400" dirty="0"/>
              <a:t> </a:t>
            </a:r>
            <a:r>
              <a:rPr lang="en-US" sz="2400" b="1" i="1" dirty="0" smtClean="0"/>
              <a:t>3 </a:t>
            </a:r>
            <a:r>
              <a:rPr lang="en-US" sz="2400" i="1" u="sng" dirty="0"/>
              <a:t>To receive the instruction of wisdom, justice, and judgment, and </a:t>
            </a:r>
            <a:r>
              <a:rPr lang="en-US" sz="2400" i="1" u="sng" dirty="0" smtClean="0"/>
              <a:t>equity;</a:t>
            </a:r>
            <a:r>
              <a:rPr lang="en-US" sz="2400" dirty="0"/>
              <a:t> </a:t>
            </a:r>
            <a:r>
              <a:rPr lang="en-US" sz="2400" b="1" i="1" u="sng" dirty="0" smtClean="0"/>
              <a:t>4 </a:t>
            </a:r>
            <a:r>
              <a:rPr lang="en-US" sz="2400" i="1" u="sng" dirty="0"/>
              <a:t>To give </a:t>
            </a:r>
            <a:r>
              <a:rPr lang="en-US" sz="2400" i="1" u="sng" dirty="0" err="1"/>
              <a:t>subtilty</a:t>
            </a:r>
            <a:r>
              <a:rPr lang="en-US" sz="2400" i="1" u="sng" dirty="0"/>
              <a:t> to the simple, to the young man knowledge and </a:t>
            </a:r>
            <a:r>
              <a:rPr lang="en-US" sz="2400" i="1" u="sng" dirty="0" smtClean="0"/>
              <a:t>discretion.</a:t>
            </a:r>
            <a:r>
              <a:rPr lang="en-US" sz="2400" dirty="0"/>
              <a:t> </a:t>
            </a:r>
            <a:r>
              <a:rPr lang="en-US" sz="2400" b="1" i="1" dirty="0" smtClean="0"/>
              <a:t>5 </a:t>
            </a:r>
            <a:r>
              <a:rPr lang="en-US" sz="2400" i="1" dirty="0"/>
              <a:t>A wise man will hear, and will increase learning; and a man of understanding shall attain unto wise counsels</a:t>
            </a:r>
            <a:r>
              <a:rPr lang="en-US" sz="2400" i="1" dirty="0" smtClean="0"/>
              <a:t>:</a:t>
            </a:r>
          </a:p>
          <a:p>
            <a:pPr marL="0" indent="0">
              <a:buNone/>
            </a:pPr>
            <a:endParaRPr lang="en-US" sz="2400" i="1" dirty="0"/>
          </a:p>
          <a:p>
            <a:pPr marL="0" indent="0">
              <a:buNone/>
            </a:pPr>
            <a:r>
              <a:rPr lang="en-US" b="1" dirty="0"/>
              <a:t>justice - learn to be fair </a:t>
            </a:r>
            <a:r>
              <a:rPr lang="en-US" b="1" dirty="0" smtClean="0"/>
              <a:t>minded, temperate and objective</a:t>
            </a:r>
            <a:endParaRPr lang="en-US" sz="2400" b="1" dirty="0"/>
          </a:p>
        </p:txBody>
      </p:sp>
    </p:spTree>
    <p:extLst>
      <p:ext uri="{BB962C8B-B14F-4D97-AF65-F5344CB8AC3E}">
        <p14:creationId xmlns:p14="http://schemas.microsoft.com/office/powerpoint/2010/main" val="230406194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The Moderate </a:t>
            </a:r>
            <a:r>
              <a:rPr lang="en-US" b="1" u="sng" dirty="0"/>
              <a:t>Parent</a:t>
            </a:r>
            <a:endParaRPr lang="en-US" dirty="0"/>
          </a:p>
        </p:txBody>
      </p:sp>
      <p:sp>
        <p:nvSpPr>
          <p:cNvPr id="3" name="Content Placeholder 2"/>
          <p:cNvSpPr>
            <a:spLocks noGrp="1"/>
          </p:cNvSpPr>
          <p:nvPr>
            <p:ph idx="1"/>
          </p:nvPr>
        </p:nvSpPr>
        <p:spPr/>
        <p:txBody>
          <a:bodyPr>
            <a:normAutofit/>
          </a:bodyPr>
          <a:lstStyle/>
          <a:p>
            <a:pPr marL="0" indent="0">
              <a:buNone/>
            </a:pPr>
            <a:r>
              <a:rPr lang="en-US" sz="2400" b="1" i="1" dirty="0"/>
              <a:t>Proverbs 1:1 </a:t>
            </a:r>
            <a:r>
              <a:rPr lang="en-US" sz="2400" i="1" dirty="0"/>
              <a:t>The proverbs of Solomon the son of David, king of </a:t>
            </a:r>
            <a:r>
              <a:rPr lang="en-US" sz="2400" i="1" dirty="0" smtClean="0"/>
              <a:t>Israel;</a:t>
            </a:r>
            <a:r>
              <a:rPr lang="en-US" sz="2400" dirty="0"/>
              <a:t>  </a:t>
            </a:r>
            <a:r>
              <a:rPr lang="en-US" sz="2400" b="1" i="1" dirty="0" smtClean="0"/>
              <a:t>2 </a:t>
            </a:r>
            <a:r>
              <a:rPr lang="en-US" sz="2400" i="1" dirty="0"/>
              <a:t>To know wisdom and instruction; to perceive the words of </a:t>
            </a:r>
            <a:r>
              <a:rPr lang="en-US" sz="2400" i="1" dirty="0" smtClean="0"/>
              <a:t>understanding;</a:t>
            </a:r>
            <a:r>
              <a:rPr lang="en-US" sz="2400" dirty="0"/>
              <a:t> </a:t>
            </a:r>
            <a:r>
              <a:rPr lang="en-US" sz="2400" b="1" i="1" dirty="0" smtClean="0"/>
              <a:t>3 </a:t>
            </a:r>
            <a:r>
              <a:rPr lang="en-US" sz="2400" i="1" u="sng" dirty="0"/>
              <a:t>To receive the instruction of wisdom, justice, and judgment, and </a:t>
            </a:r>
            <a:r>
              <a:rPr lang="en-US" sz="2400" i="1" u="sng" dirty="0" smtClean="0"/>
              <a:t>equity;</a:t>
            </a:r>
            <a:r>
              <a:rPr lang="en-US" sz="2400" dirty="0"/>
              <a:t> </a:t>
            </a:r>
            <a:r>
              <a:rPr lang="en-US" sz="2400" b="1" i="1" u="sng" dirty="0" smtClean="0"/>
              <a:t>4 </a:t>
            </a:r>
            <a:r>
              <a:rPr lang="en-US" sz="2400" i="1" u="sng" dirty="0"/>
              <a:t>To give </a:t>
            </a:r>
            <a:r>
              <a:rPr lang="en-US" sz="2400" i="1" u="sng" dirty="0" err="1"/>
              <a:t>subtilty</a:t>
            </a:r>
            <a:r>
              <a:rPr lang="en-US" sz="2400" i="1" u="sng" dirty="0"/>
              <a:t> to the simple, to the young man knowledge and </a:t>
            </a:r>
            <a:r>
              <a:rPr lang="en-US" sz="2400" i="1" u="sng" dirty="0" smtClean="0"/>
              <a:t>discretion.</a:t>
            </a:r>
            <a:r>
              <a:rPr lang="en-US" sz="2400" dirty="0"/>
              <a:t> </a:t>
            </a:r>
            <a:r>
              <a:rPr lang="en-US" sz="2400" b="1" i="1" dirty="0" smtClean="0"/>
              <a:t>5 </a:t>
            </a:r>
            <a:r>
              <a:rPr lang="en-US" sz="2400" i="1" dirty="0"/>
              <a:t>A wise man will hear, and will increase learning; and a man of understanding shall attain unto wise counsels</a:t>
            </a:r>
            <a:r>
              <a:rPr lang="en-US" sz="2400" i="1" dirty="0" smtClean="0"/>
              <a:t>:</a:t>
            </a:r>
          </a:p>
          <a:p>
            <a:pPr marL="0" indent="0">
              <a:buNone/>
            </a:pPr>
            <a:endParaRPr lang="en-US" sz="2400" i="1" dirty="0"/>
          </a:p>
          <a:p>
            <a:pPr marL="0" indent="0">
              <a:buNone/>
            </a:pPr>
            <a:r>
              <a:rPr lang="en-US" b="1" dirty="0"/>
              <a:t>judgment - learn to be fair and draw sensible conclusions.</a:t>
            </a:r>
            <a:endParaRPr lang="en-US" sz="2400" b="1" dirty="0"/>
          </a:p>
        </p:txBody>
      </p:sp>
    </p:spTree>
    <p:extLst>
      <p:ext uri="{BB962C8B-B14F-4D97-AF65-F5344CB8AC3E}">
        <p14:creationId xmlns:p14="http://schemas.microsoft.com/office/powerpoint/2010/main" val="23257962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The Moderate </a:t>
            </a:r>
            <a:r>
              <a:rPr lang="en-US" b="1" u="sng" dirty="0"/>
              <a:t>Parent</a:t>
            </a:r>
            <a:endParaRPr lang="en-US" dirty="0"/>
          </a:p>
        </p:txBody>
      </p:sp>
      <p:sp>
        <p:nvSpPr>
          <p:cNvPr id="3" name="Content Placeholder 2"/>
          <p:cNvSpPr>
            <a:spLocks noGrp="1"/>
          </p:cNvSpPr>
          <p:nvPr>
            <p:ph idx="1"/>
          </p:nvPr>
        </p:nvSpPr>
        <p:spPr/>
        <p:txBody>
          <a:bodyPr>
            <a:normAutofit/>
          </a:bodyPr>
          <a:lstStyle/>
          <a:p>
            <a:pPr marL="0" indent="0">
              <a:buNone/>
            </a:pPr>
            <a:r>
              <a:rPr lang="en-US" sz="2400" b="1" i="1" dirty="0"/>
              <a:t>Proverbs 1:1 </a:t>
            </a:r>
            <a:r>
              <a:rPr lang="en-US" sz="2400" i="1" dirty="0"/>
              <a:t>The proverbs of Solomon the son of David, king of </a:t>
            </a:r>
            <a:r>
              <a:rPr lang="en-US" sz="2400" i="1" dirty="0" smtClean="0"/>
              <a:t>Israel;</a:t>
            </a:r>
            <a:r>
              <a:rPr lang="en-US" sz="2400" dirty="0"/>
              <a:t>  </a:t>
            </a:r>
            <a:r>
              <a:rPr lang="en-US" sz="2400" b="1" i="1" dirty="0" smtClean="0"/>
              <a:t>2 </a:t>
            </a:r>
            <a:r>
              <a:rPr lang="en-US" sz="2400" i="1" dirty="0"/>
              <a:t>To know wisdom and instruction; to perceive the words of </a:t>
            </a:r>
            <a:r>
              <a:rPr lang="en-US" sz="2400" i="1" dirty="0" smtClean="0"/>
              <a:t>understanding;</a:t>
            </a:r>
            <a:r>
              <a:rPr lang="en-US" sz="2400" dirty="0"/>
              <a:t> </a:t>
            </a:r>
            <a:r>
              <a:rPr lang="en-US" sz="2400" b="1" i="1" dirty="0" smtClean="0"/>
              <a:t>3 </a:t>
            </a:r>
            <a:r>
              <a:rPr lang="en-US" sz="2400" i="1" u="sng" dirty="0"/>
              <a:t>To receive the instruction of wisdom, justice, and judgment, and </a:t>
            </a:r>
            <a:r>
              <a:rPr lang="en-US" sz="2400" i="1" u="sng" dirty="0" smtClean="0"/>
              <a:t>equity;</a:t>
            </a:r>
            <a:r>
              <a:rPr lang="en-US" sz="2400" dirty="0"/>
              <a:t> </a:t>
            </a:r>
            <a:r>
              <a:rPr lang="en-US" sz="2400" b="1" i="1" u="sng" dirty="0" smtClean="0"/>
              <a:t>4 </a:t>
            </a:r>
            <a:r>
              <a:rPr lang="en-US" sz="2400" i="1" u="sng" dirty="0"/>
              <a:t>To give </a:t>
            </a:r>
            <a:r>
              <a:rPr lang="en-US" sz="2400" i="1" u="sng" dirty="0" err="1"/>
              <a:t>subtilty</a:t>
            </a:r>
            <a:r>
              <a:rPr lang="en-US" sz="2400" i="1" u="sng" dirty="0"/>
              <a:t> to the simple, to the young man knowledge and </a:t>
            </a:r>
            <a:r>
              <a:rPr lang="en-US" sz="2400" i="1" u="sng" dirty="0" smtClean="0"/>
              <a:t>discretion.</a:t>
            </a:r>
            <a:r>
              <a:rPr lang="en-US" sz="2400" dirty="0"/>
              <a:t> </a:t>
            </a:r>
            <a:r>
              <a:rPr lang="en-US" sz="2400" b="1" i="1" dirty="0" smtClean="0"/>
              <a:t>5 </a:t>
            </a:r>
            <a:r>
              <a:rPr lang="en-US" sz="2400" i="1" dirty="0"/>
              <a:t>A wise man will hear, and will increase learning; and a man of understanding shall attain unto wise counsels</a:t>
            </a:r>
            <a:r>
              <a:rPr lang="en-US" sz="2400" i="1" dirty="0" smtClean="0"/>
              <a:t>:</a:t>
            </a:r>
          </a:p>
          <a:p>
            <a:pPr marL="0" indent="0">
              <a:buNone/>
            </a:pPr>
            <a:endParaRPr lang="en-US" sz="2400" i="1" dirty="0"/>
          </a:p>
          <a:p>
            <a:pPr marL="0" indent="0">
              <a:buNone/>
            </a:pPr>
            <a:r>
              <a:rPr lang="en-US" b="1" dirty="0"/>
              <a:t>equity - learn </a:t>
            </a:r>
            <a:r>
              <a:rPr lang="en-US" b="1" dirty="0" smtClean="0"/>
              <a:t>to be fair </a:t>
            </a:r>
            <a:r>
              <a:rPr lang="en-US" b="1" dirty="0"/>
              <a:t>and </a:t>
            </a:r>
            <a:r>
              <a:rPr lang="en-US" b="1" dirty="0" smtClean="0"/>
              <a:t>impartial</a:t>
            </a:r>
            <a:endParaRPr lang="en-US" sz="2400" b="1" dirty="0"/>
          </a:p>
        </p:txBody>
      </p:sp>
    </p:spTree>
    <p:extLst>
      <p:ext uri="{BB962C8B-B14F-4D97-AF65-F5344CB8AC3E}">
        <p14:creationId xmlns:p14="http://schemas.microsoft.com/office/powerpoint/2010/main" val="91454133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Winning </a:t>
            </a:r>
            <a:r>
              <a:rPr lang="en-US" b="1" u="sng" dirty="0"/>
              <a:t>Their Heart While Keeping Authority</a:t>
            </a:r>
            <a:endParaRPr lang="en-US" dirty="0"/>
          </a:p>
        </p:txBody>
      </p:sp>
      <p:sp>
        <p:nvSpPr>
          <p:cNvPr id="3" name="Content Placeholder 2"/>
          <p:cNvSpPr>
            <a:spLocks noGrp="1"/>
          </p:cNvSpPr>
          <p:nvPr>
            <p:ph idx="1"/>
          </p:nvPr>
        </p:nvSpPr>
        <p:spPr/>
        <p:txBody>
          <a:bodyPr>
            <a:normAutofit/>
          </a:bodyPr>
          <a:lstStyle/>
          <a:p>
            <a:pPr marL="0" indent="0">
              <a:buNone/>
            </a:pPr>
            <a:r>
              <a:rPr lang="en-US" b="1" u="sng" dirty="0" smtClean="0"/>
              <a:t>The Moderate Parent</a:t>
            </a:r>
            <a:endParaRPr lang="en-US" dirty="0" smtClean="0"/>
          </a:p>
          <a:p>
            <a:pPr marL="0" indent="0">
              <a:buNone/>
            </a:pPr>
            <a:r>
              <a:rPr lang="en-US" dirty="0" smtClean="0"/>
              <a:t>…is a parent who </a:t>
            </a:r>
            <a:r>
              <a:rPr lang="en-US" dirty="0"/>
              <a:t>is devoted to </a:t>
            </a:r>
            <a:r>
              <a:rPr lang="en-US" u="sng" dirty="0"/>
              <a:t>winning </a:t>
            </a:r>
            <a:r>
              <a:rPr lang="en-US" dirty="0"/>
              <a:t>their teens heart</a:t>
            </a:r>
            <a:r>
              <a:rPr lang="en-US" dirty="0" smtClean="0"/>
              <a:t>.</a:t>
            </a:r>
          </a:p>
        </p:txBody>
      </p:sp>
    </p:spTree>
    <p:extLst>
      <p:ext uri="{BB962C8B-B14F-4D97-AF65-F5344CB8AC3E}">
        <p14:creationId xmlns:p14="http://schemas.microsoft.com/office/powerpoint/2010/main" val="12476546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the schoolmaster? Gal 3:24-35</a:t>
            </a:r>
            <a:endParaRPr lang="en-US" dirty="0"/>
          </a:p>
        </p:txBody>
      </p:sp>
      <p:sp>
        <p:nvSpPr>
          <p:cNvPr id="3" name="Content Placeholder 2"/>
          <p:cNvSpPr>
            <a:spLocks noGrp="1"/>
          </p:cNvSpPr>
          <p:nvPr>
            <p:ph idx="1"/>
          </p:nvPr>
        </p:nvSpPr>
        <p:spPr/>
        <p:txBody>
          <a:bodyPr/>
          <a:lstStyle/>
          <a:p>
            <a:pPr fontAlgn="base"/>
            <a:r>
              <a:rPr lang="en-US" dirty="0" smtClean="0"/>
              <a:t>So our children grow </a:t>
            </a:r>
            <a:r>
              <a:rPr lang="en-US" dirty="0"/>
              <a:t>to understand </a:t>
            </a:r>
            <a:r>
              <a:rPr lang="en-US" b="1" dirty="0"/>
              <a:t>what God </a:t>
            </a:r>
            <a:r>
              <a:rPr lang="en-US" b="1" u="sng" dirty="0"/>
              <a:t>values</a:t>
            </a:r>
          </a:p>
          <a:p>
            <a:pPr fontAlgn="base"/>
            <a:r>
              <a:rPr lang="en-US" dirty="0" smtClean="0"/>
              <a:t>So our children grow to </a:t>
            </a:r>
            <a:r>
              <a:rPr lang="en-US" dirty="0"/>
              <a:t>understand that </a:t>
            </a:r>
            <a:r>
              <a:rPr lang="en-US" b="1" dirty="0"/>
              <a:t>temptation &amp; sin are </a:t>
            </a:r>
            <a:r>
              <a:rPr lang="en-US" b="1" dirty="0" smtClean="0"/>
              <a:t>a </a:t>
            </a:r>
            <a:r>
              <a:rPr lang="en-US" b="1" u="sng" dirty="0" smtClean="0"/>
              <a:t>reality</a:t>
            </a:r>
            <a:endParaRPr lang="en-US" b="1" u="sng" dirty="0"/>
          </a:p>
          <a:p>
            <a:pPr marL="0" indent="0">
              <a:buNone/>
            </a:pPr>
            <a:endParaRPr lang="en-US" dirty="0"/>
          </a:p>
        </p:txBody>
      </p:sp>
    </p:spTree>
    <p:extLst>
      <p:ext uri="{BB962C8B-B14F-4D97-AF65-F5344CB8AC3E}">
        <p14:creationId xmlns:p14="http://schemas.microsoft.com/office/powerpoint/2010/main" val="368572674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Winning </a:t>
            </a:r>
            <a:r>
              <a:rPr lang="en-US" b="1" u="sng" dirty="0"/>
              <a:t>Their Heart While Keeping Authority</a:t>
            </a:r>
            <a:endParaRPr lang="en-US" dirty="0"/>
          </a:p>
        </p:txBody>
      </p:sp>
      <p:sp>
        <p:nvSpPr>
          <p:cNvPr id="3" name="Content Placeholder 2"/>
          <p:cNvSpPr>
            <a:spLocks noGrp="1"/>
          </p:cNvSpPr>
          <p:nvPr>
            <p:ph idx="1"/>
          </p:nvPr>
        </p:nvSpPr>
        <p:spPr/>
        <p:txBody>
          <a:bodyPr>
            <a:normAutofit/>
          </a:bodyPr>
          <a:lstStyle/>
          <a:p>
            <a:pPr marL="0" indent="0">
              <a:buNone/>
            </a:pPr>
            <a:r>
              <a:rPr lang="en-US" b="1" u="sng" dirty="0" smtClean="0"/>
              <a:t>The Moderate Parent</a:t>
            </a:r>
            <a:endParaRPr lang="en-US" dirty="0" smtClean="0"/>
          </a:p>
          <a:p>
            <a:pPr marL="0" indent="0">
              <a:buNone/>
            </a:pPr>
            <a:r>
              <a:rPr lang="en-US" dirty="0" smtClean="0"/>
              <a:t>…is a parent who </a:t>
            </a:r>
            <a:r>
              <a:rPr lang="en-US" dirty="0"/>
              <a:t>is devoted to </a:t>
            </a:r>
            <a:r>
              <a:rPr lang="en-US" u="sng" dirty="0"/>
              <a:t>winning </a:t>
            </a:r>
            <a:r>
              <a:rPr lang="en-US" dirty="0"/>
              <a:t>their teens heart</a:t>
            </a:r>
            <a:r>
              <a:rPr lang="en-US" dirty="0" smtClean="0"/>
              <a:t>.</a:t>
            </a:r>
          </a:p>
          <a:p>
            <a:pPr marL="0" indent="0">
              <a:buNone/>
            </a:pPr>
            <a:r>
              <a:rPr lang="en-US" dirty="0" smtClean="0"/>
              <a:t>… is </a:t>
            </a:r>
            <a:r>
              <a:rPr lang="en-US" dirty="0"/>
              <a:t>a parent that sets boundaries but gives their teen </a:t>
            </a:r>
            <a:r>
              <a:rPr lang="en-US" u="sng" dirty="0" smtClean="0"/>
              <a:t>freedom</a:t>
            </a:r>
            <a:r>
              <a:rPr lang="en-US" dirty="0" smtClean="0"/>
              <a:t> within </a:t>
            </a:r>
            <a:r>
              <a:rPr lang="en-US" dirty="0"/>
              <a:t>those boundaries</a:t>
            </a:r>
            <a:r>
              <a:rPr lang="en-US" dirty="0" smtClean="0"/>
              <a:t>.</a:t>
            </a:r>
          </a:p>
        </p:txBody>
      </p:sp>
    </p:spTree>
    <p:extLst>
      <p:ext uri="{BB962C8B-B14F-4D97-AF65-F5344CB8AC3E}">
        <p14:creationId xmlns:p14="http://schemas.microsoft.com/office/powerpoint/2010/main" val="272738955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Winning </a:t>
            </a:r>
            <a:r>
              <a:rPr lang="en-US" b="1" u="sng" dirty="0"/>
              <a:t>Their Heart While Keeping Authority</a:t>
            </a:r>
            <a:endParaRPr lang="en-US" dirty="0"/>
          </a:p>
        </p:txBody>
      </p:sp>
      <p:sp>
        <p:nvSpPr>
          <p:cNvPr id="3" name="Content Placeholder 2"/>
          <p:cNvSpPr>
            <a:spLocks noGrp="1"/>
          </p:cNvSpPr>
          <p:nvPr>
            <p:ph idx="1"/>
          </p:nvPr>
        </p:nvSpPr>
        <p:spPr/>
        <p:txBody>
          <a:bodyPr>
            <a:normAutofit/>
          </a:bodyPr>
          <a:lstStyle/>
          <a:p>
            <a:pPr marL="0" indent="0">
              <a:buNone/>
            </a:pPr>
            <a:r>
              <a:rPr lang="en-US" b="1" u="sng" dirty="0" smtClean="0"/>
              <a:t>The Moderate Parent</a:t>
            </a:r>
            <a:endParaRPr lang="en-US" dirty="0" smtClean="0"/>
          </a:p>
          <a:p>
            <a:pPr marL="0" indent="0">
              <a:buNone/>
            </a:pPr>
            <a:r>
              <a:rPr lang="en-US" dirty="0" smtClean="0"/>
              <a:t>…is a parent who </a:t>
            </a:r>
            <a:r>
              <a:rPr lang="en-US" dirty="0"/>
              <a:t>is devoted to </a:t>
            </a:r>
            <a:r>
              <a:rPr lang="en-US" u="sng" dirty="0"/>
              <a:t>winning </a:t>
            </a:r>
            <a:r>
              <a:rPr lang="en-US" dirty="0"/>
              <a:t>their teens heart</a:t>
            </a:r>
            <a:r>
              <a:rPr lang="en-US" dirty="0" smtClean="0"/>
              <a:t>.</a:t>
            </a:r>
          </a:p>
          <a:p>
            <a:pPr marL="0" indent="0">
              <a:buNone/>
            </a:pPr>
            <a:r>
              <a:rPr lang="en-US" dirty="0" smtClean="0"/>
              <a:t>… is </a:t>
            </a:r>
            <a:r>
              <a:rPr lang="en-US" dirty="0"/>
              <a:t>a parent that sets boundaries but gives their teen </a:t>
            </a:r>
            <a:r>
              <a:rPr lang="en-US" u="sng" dirty="0" smtClean="0"/>
              <a:t>freedom</a:t>
            </a:r>
            <a:r>
              <a:rPr lang="en-US" dirty="0" smtClean="0"/>
              <a:t> within </a:t>
            </a:r>
            <a:r>
              <a:rPr lang="en-US" dirty="0"/>
              <a:t>those boundaries</a:t>
            </a:r>
            <a:r>
              <a:rPr lang="en-US" dirty="0" smtClean="0"/>
              <a:t>.</a:t>
            </a:r>
          </a:p>
          <a:p>
            <a:pPr marL="0" indent="0">
              <a:buNone/>
            </a:pPr>
            <a:r>
              <a:rPr lang="en-US" dirty="0" smtClean="0"/>
              <a:t>… is a parent </a:t>
            </a:r>
            <a:r>
              <a:rPr lang="en-US" u="sng" dirty="0" smtClean="0"/>
              <a:t>unafraid</a:t>
            </a:r>
            <a:r>
              <a:rPr lang="en-US" dirty="0" smtClean="0"/>
              <a:t> </a:t>
            </a:r>
            <a:r>
              <a:rPr lang="en-US" dirty="0"/>
              <a:t>of their children failing </a:t>
            </a:r>
            <a:r>
              <a:rPr lang="en-US" dirty="0" smtClean="0"/>
              <a:t>and are determined </a:t>
            </a:r>
            <a:r>
              <a:rPr lang="en-US" dirty="0"/>
              <a:t>to </a:t>
            </a:r>
            <a:r>
              <a:rPr lang="en-US" u="sng" dirty="0"/>
              <a:t>help</a:t>
            </a:r>
            <a:r>
              <a:rPr lang="en-US" dirty="0"/>
              <a:t> them when they do.</a:t>
            </a:r>
            <a:endParaRPr lang="en-US" sz="2400" dirty="0"/>
          </a:p>
        </p:txBody>
      </p:sp>
    </p:spTree>
    <p:extLst>
      <p:ext uri="{BB962C8B-B14F-4D97-AF65-F5344CB8AC3E}">
        <p14:creationId xmlns:p14="http://schemas.microsoft.com/office/powerpoint/2010/main" val="56869556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a:t>Influences</a:t>
            </a:r>
            <a:endParaRPr lang="en-US" u="sng" dirty="0"/>
          </a:p>
        </p:txBody>
      </p:sp>
      <p:sp>
        <p:nvSpPr>
          <p:cNvPr id="3" name="Content Placeholder 2"/>
          <p:cNvSpPr>
            <a:spLocks noGrp="1"/>
          </p:cNvSpPr>
          <p:nvPr>
            <p:ph idx="1"/>
          </p:nvPr>
        </p:nvSpPr>
        <p:spPr>
          <a:xfrm>
            <a:off x="838200" y="1825625"/>
            <a:ext cx="10934700" cy="4351338"/>
          </a:xfrm>
        </p:spPr>
        <p:txBody>
          <a:bodyPr>
            <a:normAutofit fontScale="85000" lnSpcReduction="20000"/>
          </a:bodyPr>
          <a:lstStyle/>
          <a:p>
            <a:pPr marL="0" indent="0">
              <a:buNone/>
            </a:pPr>
            <a:r>
              <a:rPr lang="en-US" sz="3300" b="1" u="sng" dirty="0" smtClean="0"/>
              <a:t>The Moderate Parent</a:t>
            </a:r>
            <a:endParaRPr lang="en-US" sz="3300" dirty="0" smtClean="0"/>
          </a:p>
          <a:p>
            <a:pPr marL="0" indent="0">
              <a:buNone/>
            </a:pPr>
            <a:r>
              <a:rPr lang="en-US" sz="3300" dirty="0" smtClean="0"/>
              <a:t>… is a </a:t>
            </a:r>
            <a:r>
              <a:rPr lang="en-US" sz="3300" dirty="0"/>
              <a:t>parent </a:t>
            </a:r>
            <a:r>
              <a:rPr lang="en-US" sz="3300" dirty="0" smtClean="0"/>
              <a:t>unafraid </a:t>
            </a:r>
            <a:r>
              <a:rPr lang="en-US" sz="3300" dirty="0"/>
              <a:t>of the influence of other </a:t>
            </a:r>
            <a:r>
              <a:rPr lang="en-US" sz="3300" b="1" u="sng" dirty="0"/>
              <a:t>godly </a:t>
            </a:r>
            <a:r>
              <a:rPr lang="en-US" sz="3300" b="1" u="sng" dirty="0" smtClean="0"/>
              <a:t>people</a:t>
            </a:r>
          </a:p>
          <a:p>
            <a:pPr marL="0" indent="0">
              <a:buNone/>
            </a:pPr>
            <a:r>
              <a:rPr lang="en-US" sz="3300" dirty="0" smtClean="0"/>
              <a:t>… is a parent unafraid to let them influence </a:t>
            </a:r>
            <a:r>
              <a:rPr lang="en-US" sz="3300" b="1" u="sng" dirty="0" smtClean="0"/>
              <a:t>lost people</a:t>
            </a:r>
          </a:p>
          <a:p>
            <a:pPr marL="0" indent="0">
              <a:buNone/>
            </a:pPr>
            <a:endParaRPr lang="en-US" b="1" dirty="0" smtClean="0"/>
          </a:p>
          <a:p>
            <a:pPr marL="0" indent="0">
              <a:buNone/>
            </a:pPr>
            <a:r>
              <a:rPr lang="en-US" sz="3000" b="1" dirty="0" smtClean="0"/>
              <a:t>BUT </a:t>
            </a:r>
            <a:r>
              <a:rPr lang="en-US" sz="3000" dirty="0" smtClean="0"/>
              <a:t>guard </a:t>
            </a:r>
            <a:r>
              <a:rPr lang="en-US" sz="3000" dirty="0"/>
              <a:t>and teach </a:t>
            </a:r>
            <a:r>
              <a:rPr lang="en-US" sz="3000" dirty="0" smtClean="0"/>
              <a:t>students </a:t>
            </a:r>
            <a:r>
              <a:rPr lang="en-US" sz="3000" dirty="0"/>
              <a:t>to not have </a:t>
            </a:r>
            <a:r>
              <a:rPr lang="en-US" sz="3000" u="sng" dirty="0"/>
              <a:t>intimate</a:t>
            </a:r>
            <a:r>
              <a:rPr lang="en-US" sz="3000" dirty="0"/>
              <a:t> relationships with the world </a:t>
            </a:r>
            <a:endParaRPr lang="en-US" sz="3000" b="0" dirty="0" smtClean="0">
              <a:effectLst/>
            </a:endParaRPr>
          </a:p>
          <a:p>
            <a:pPr lvl="2"/>
            <a:r>
              <a:rPr lang="en-US" sz="3000" b="1" dirty="0"/>
              <a:t>time</a:t>
            </a:r>
            <a:r>
              <a:rPr lang="en-US" sz="3000" dirty="0"/>
              <a:t> - too much </a:t>
            </a:r>
            <a:r>
              <a:rPr lang="en-US" sz="3000" dirty="0" smtClean="0"/>
              <a:t>exposure</a:t>
            </a:r>
            <a:endParaRPr lang="en-US" sz="3000" dirty="0"/>
          </a:p>
          <a:p>
            <a:pPr lvl="2"/>
            <a:r>
              <a:rPr lang="en-US" sz="3000" b="1" dirty="0" smtClean="0"/>
              <a:t>vulnerable </a:t>
            </a:r>
            <a:r>
              <a:rPr lang="en-US" sz="3000" b="1" dirty="0"/>
              <a:t>situations</a:t>
            </a:r>
            <a:r>
              <a:rPr lang="en-US" sz="3000" dirty="0"/>
              <a:t> - sleep overs, late night </a:t>
            </a:r>
            <a:r>
              <a:rPr lang="en-US" sz="3000" dirty="0" smtClean="0"/>
              <a:t>conversations</a:t>
            </a:r>
            <a:endParaRPr lang="en-US" sz="3000" b="0" dirty="0" smtClean="0">
              <a:effectLst/>
            </a:endParaRPr>
          </a:p>
          <a:p>
            <a:pPr lvl="2"/>
            <a:r>
              <a:rPr lang="en-US" sz="3000" b="1" dirty="0"/>
              <a:t>indoctrination</a:t>
            </a:r>
            <a:r>
              <a:rPr lang="en-US" sz="3000" dirty="0"/>
              <a:t> - if </a:t>
            </a:r>
            <a:r>
              <a:rPr lang="en-US" sz="3000" dirty="0" smtClean="0"/>
              <a:t>you are aware </a:t>
            </a:r>
            <a:r>
              <a:rPr lang="en-US" sz="3000" dirty="0"/>
              <a:t>that </a:t>
            </a:r>
            <a:r>
              <a:rPr lang="en-US" sz="3000" dirty="0" smtClean="0"/>
              <a:t>a worldly friend is </a:t>
            </a:r>
            <a:r>
              <a:rPr lang="en-US" sz="3000" dirty="0"/>
              <a:t>rubbing </a:t>
            </a:r>
            <a:r>
              <a:rPr lang="en-US" sz="3000" dirty="0" smtClean="0"/>
              <a:t>off </a:t>
            </a:r>
            <a:r>
              <a:rPr lang="en-US" sz="3000" dirty="0"/>
              <a:t>on </a:t>
            </a:r>
            <a:r>
              <a:rPr lang="en-US" sz="3000" dirty="0" smtClean="0"/>
              <a:t>your </a:t>
            </a:r>
            <a:r>
              <a:rPr lang="en-US" sz="3000" dirty="0"/>
              <a:t>kid then they restrict that friendship. </a:t>
            </a:r>
            <a:endParaRPr lang="en-US" sz="3000" b="0" dirty="0" smtClean="0">
              <a:effectLst/>
            </a:endParaRPr>
          </a:p>
          <a:p>
            <a:pPr marL="0" indent="0">
              <a:buNone/>
            </a:pPr>
            <a:r>
              <a:rPr lang="en-US" dirty="0" smtClean="0"/>
              <a:t/>
            </a:r>
            <a:br>
              <a:rPr lang="en-US" dirty="0" smtClean="0"/>
            </a:br>
            <a:endParaRPr lang="en-US" dirty="0" smtClean="0"/>
          </a:p>
          <a:p>
            <a:pPr marL="0" indent="0">
              <a:buNone/>
            </a:pPr>
            <a:endParaRPr lang="en-US" sz="2400" dirty="0"/>
          </a:p>
        </p:txBody>
      </p:sp>
    </p:spTree>
    <p:extLst>
      <p:ext uri="{BB962C8B-B14F-4D97-AF65-F5344CB8AC3E}">
        <p14:creationId xmlns:p14="http://schemas.microsoft.com/office/powerpoint/2010/main" val="380684721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a:t>Parenting the Tween, </a:t>
            </a:r>
            <a:r>
              <a:rPr lang="en-US" b="1" dirty="0" smtClean="0"/>
              <a:t>Teen</a:t>
            </a:r>
            <a:br>
              <a:rPr lang="en-US" b="1" dirty="0" smtClean="0"/>
            </a:br>
            <a:r>
              <a:rPr lang="en-US" b="1" dirty="0" smtClean="0"/>
              <a:t>and </a:t>
            </a:r>
            <a:r>
              <a:rPr lang="en-US" b="1" dirty="0"/>
              <a:t>Young </a:t>
            </a:r>
            <a:r>
              <a:rPr lang="en-US" b="1" dirty="0" smtClean="0"/>
              <a:t>Adult PT. </a:t>
            </a:r>
            <a:r>
              <a:rPr lang="en-US" b="1" dirty="0"/>
              <a:t>2</a:t>
            </a:r>
            <a:r>
              <a:rPr lang="en-US" b="1" dirty="0" smtClean="0"/>
              <a:t> </a:t>
            </a:r>
            <a:endParaRPr lang="en-US" dirty="0"/>
          </a:p>
        </p:txBody>
      </p:sp>
      <p:sp>
        <p:nvSpPr>
          <p:cNvPr id="3" name="Subtitle 2"/>
          <p:cNvSpPr>
            <a:spLocks noGrp="1"/>
          </p:cNvSpPr>
          <p:nvPr>
            <p:ph type="subTitle" idx="1"/>
          </p:nvPr>
        </p:nvSpPr>
        <p:spPr/>
        <p:txBody>
          <a:bodyPr/>
          <a:lstStyle/>
          <a:p>
            <a:r>
              <a:rPr lang="en-US" dirty="0" smtClean="0"/>
              <a:t>Parenting Class Part 5</a:t>
            </a:r>
            <a:endParaRPr lang="en-US" dirty="0"/>
          </a:p>
        </p:txBody>
      </p:sp>
    </p:spTree>
    <p:extLst>
      <p:ext uri="{BB962C8B-B14F-4D97-AF65-F5344CB8AC3E}">
        <p14:creationId xmlns:p14="http://schemas.microsoft.com/office/powerpoint/2010/main" val="110451509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REVIEW</a:t>
            </a:r>
            <a:endParaRPr lang="en-US" dirty="0"/>
          </a:p>
        </p:txBody>
      </p:sp>
      <p:sp>
        <p:nvSpPr>
          <p:cNvPr id="3" name="Content Placeholder 2"/>
          <p:cNvSpPr>
            <a:spLocks noGrp="1"/>
          </p:cNvSpPr>
          <p:nvPr>
            <p:ph idx="1"/>
          </p:nvPr>
        </p:nvSpPr>
        <p:spPr/>
        <p:txBody>
          <a:bodyPr/>
          <a:lstStyle/>
          <a:p>
            <a:pPr marL="0" indent="0">
              <a:buNone/>
            </a:pPr>
            <a:r>
              <a:rPr lang="en-US" dirty="0" smtClean="0"/>
              <a:t>Three Types of Parents</a:t>
            </a:r>
          </a:p>
          <a:p>
            <a:pPr marL="0" indent="0">
              <a:buNone/>
            </a:pPr>
            <a:endParaRPr lang="en-US" dirty="0" smtClean="0"/>
          </a:p>
        </p:txBody>
      </p:sp>
    </p:spTree>
    <p:extLst>
      <p:ext uri="{BB962C8B-B14F-4D97-AF65-F5344CB8AC3E}">
        <p14:creationId xmlns:p14="http://schemas.microsoft.com/office/powerpoint/2010/main" val="217125746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REVIEW</a:t>
            </a:r>
            <a:endParaRPr lang="en-US" dirty="0"/>
          </a:p>
        </p:txBody>
      </p:sp>
      <p:sp>
        <p:nvSpPr>
          <p:cNvPr id="3" name="Content Placeholder 2"/>
          <p:cNvSpPr>
            <a:spLocks noGrp="1"/>
          </p:cNvSpPr>
          <p:nvPr>
            <p:ph idx="1"/>
          </p:nvPr>
        </p:nvSpPr>
        <p:spPr/>
        <p:txBody>
          <a:bodyPr/>
          <a:lstStyle/>
          <a:p>
            <a:pPr marL="0" indent="0">
              <a:buNone/>
            </a:pPr>
            <a:r>
              <a:rPr lang="en-US" dirty="0" smtClean="0"/>
              <a:t>Three Types of Parents</a:t>
            </a:r>
          </a:p>
          <a:p>
            <a:pPr marL="0" indent="0">
              <a:buNone/>
            </a:pPr>
            <a:r>
              <a:rPr lang="en-US" dirty="0" smtClean="0"/>
              <a:t>- Permissive</a:t>
            </a:r>
          </a:p>
        </p:txBody>
      </p:sp>
    </p:spTree>
    <p:extLst>
      <p:ext uri="{BB962C8B-B14F-4D97-AF65-F5344CB8AC3E}">
        <p14:creationId xmlns:p14="http://schemas.microsoft.com/office/powerpoint/2010/main" val="409821029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REVIEW</a:t>
            </a:r>
            <a:endParaRPr lang="en-US" dirty="0"/>
          </a:p>
        </p:txBody>
      </p:sp>
      <p:sp>
        <p:nvSpPr>
          <p:cNvPr id="3" name="Content Placeholder 2"/>
          <p:cNvSpPr>
            <a:spLocks noGrp="1"/>
          </p:cNvSpPr>
          <p:nvPr>
            <p:ph idx="1"/>
          </p:nvPr>
        </p:nvSpPr>
        <p:spPr/>
        <p:txBody>
          <a:bodyPr/>
          <a:lstStyle/>
          <a:p>
            <a:pPr marL="0" indent="0">
              <a:buNone/>
            </a:pPr>
            <a:r>
              <a:rPr lang="en-US" dirty="0" smtClean="0"/>
              <a:t>Three Types of Parents</a:t>
            </a:r>
          </a:p>
          <a:p>
            <a:pPr>
              <a:buFontTx/>
              <a:buChar char="-"/>
            </a:pPr>
            <a:r>
              <a:rPr lang="en-US" dirty="0" smtClean="0"/>
              <a:t>Permissive</a:t>
            </a:r>
          </a:p>
          <a:p>
            <a:pPr>
              <a:buFontTx/>
              <a:buChar char="-"/>
            </a:pPr>
            <a:r>
              <a:rPr lang="en-US" dirty="0" smtClean="0"/>
              <a:t>Controlling</a:t>
            </a:r>
          </a:p>
        </p:txBody>
      </p:sp>
    </p:spTree>
    <p:extLst>
      <p:ext uri="{BB962C8B-B14F-4D97-AF65-F5344CB8AC3E}">
        <p14:creationId xmlns:p14="http://schemas.microsoft.com/office/powerpoint/2010/main" val="368705771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REVIEW</a:t>
            </a:r>
            <a:endParaRPr lang="en-US" dirty="0"/>
          </a:p>
        </p:txBody>
      </p:sp>
      <p:sp>
        <p:nvSpPr>
          <p:cNvPr id="3" name="Content Placeholder 2"/>
          <p:cNvSpPr>
            <a:spLocks noGrp="1"/>
          </p:cNvSpPr>
          <p:nvPr>
            <p:ph idx="1"/>
          </p:nvPr>
        </p:nvSpPr>
        <p:spPr/>
        <p:txBody>
          <a:bodyPr/>
          <a:lstStyle/>
          <a:p>
            <a:pPr marL="0" indent="0">
              <a:buNone/>
            </a:pPr>
            <a:r>
              <a:rPr lang="en-US" dirty="0" smtClean="0"/>
              <a:t>Three Types of Parents</a:t>
            </a:r>
          </a:p>
          <a:p>
            <a:pPr>
              <a:buFontTx/>
              <a:buChar char="-"/>
            </a:pPr>
            <a:r>
              <a:rPr lang="en-US" dirty="0" smtClean="0"/>
              <a:t>Permissive</a:t>
            </a:r>
          </a:p>
          <a:p>
            <a:pPr>
              <a:buFontTx/>
              <a:buChar char="-"/>
            </a:pPr>
            <a:r>
              <a:rPr lang="en-US" dirty="0" smtClean="0"/>
              <a:t>Controlling</a:t>
            </a:r>
          </a:p>
          <a:p>
            <a:pPr>
              <a:buFontTx/>
              <a:buChar char="-"/>
            </a:pPr>
            <a:r>
              <a:rPr lang="en-US" dirty="0" smtClean="0"/>
              <a:t>Moderate – Prov. 1:1-8</a:t>
            </a:r>
          </a:p>
        </p:txBody>
      </p:sp>
    </p:spTree>
    <p:extLst>
      <p:ext uri="{BB962C8B-B14F-4D97-AF65-F5344CB8AC3E}">
        <p14:creationId xmlns:p14="http://schemas.microsoft.com/office/powerpoint/2010/main" val="233671037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REVIEW</a:t>
            </a:r>
            <a:endParaRPr lang="en-US" dirty="0"/>
          </a:p>
        </p:txBody>
      </p:sp>
      <p:sp>
        <p:nvSpPr>
          <p:cNvPr id="3" name="Content Placeholder 2"/>
          <p:cNvSpPr>
            <a:spLocks noGrp="1"/>
          </p:cNvSpPr>
          <p:nvPr>
            <p:ph idx="1"/>
          </p:nvPr>
        </p:nvSpPr>
        <p:spPr/>
        <p:txBody>
          <a:bodyPr/>
          <a:lstStyle/>
          <a:p>
            <a:pPr marL="0" indent="0">
              <a:buNone/>
            </a:pPr>
            <a:r>
              <a:rPr lang="en-US" dirty="0" smtClean="0"/>
              <a:t>Three Types of Parents</a:t>
            </a:r>
          </a:p>
          <a:p>
            <a:pPr>
              <a:buFontTx/>
              <a:buChar char="-"/>
            </a:pPr>
            <a:r>
              <a:rPr lang="en-US" dirty="0" smtClean="0"/>
              <a:t>Permissive</a:t>
            </a:r>
          </a:p>
          <a:p>
            <a:pPr>
              <a:buFontTx/>
              <a:buChar char="-"/>
            </a:pPr>
            <a:r>
              <a:rPr lang="en-US" dirty="0" smtClean="0"/>
              <a:t>Controlling</a:t>
            </a:r>
          </a:p>
          <a:p>
            <a:pPr>
              <a:buFontTx/>
              <a:buChar char="-"/>
            </a:pPr>
            <a:r>
              <a:rPr lang="en-US" dirty="0" smtClean="0"/>
              <a:t>Moderate – Prov. 1:1-8</a:t>
            </a:r>
          </a:p>
          <a:p>
            <a:pPr lvl="1">
              <a:buFontTx/>
              <a:buChar char="-"/>
            </a:pPr>
            <a:r>
              <a:rPr lang="en-US" dirty="0" smtClean="0"/>
              <a:t>Winning Their Heart While Keeping Authority</a:t>
            </a:r>
          </a:p>
          <a:p>
            <a:pPr lvl="1">
              <a:buFontTx/>
              <a:buChar char="-"/>
            </a:pPr>
            <a:endParaRPr lang="en-US" dirty="0" smtClean="0"/>
          </a:p>
        </p:txBody>
      </p:sp>
    </p:spTree>
    <p:extLst>
      <p:ext uri="{BB962C8B-B14F-4D97-AF65-F5344CB8AC3E}">
        <p14:creationId xmlns:p14="http://schemas.microsoft.com/office/powerpoint/2010/main" val="104642966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REVIEW</a:t>
            </a:r>
            <a:endParaRPr lang="en-US" dirty="0"/>
          </a:p>
        </p:txBody>
      </p:sp>
      <p:sp>
        <p:nvSpPr>
          <p:cNvPr id="3" name="Content Placeholder 2"/>
          <p:cNvSpPr>
            <a:spLocks noGrp="1"/>
          </p:cNvSpPr>
          <p:nvPr>
            <p:ph idx="1"/>
          </p:nvPr>
        </p:nvSpPr>
        <p:spPr/>
        <p:txBody>
          <a:bodyPr/>
          <a:lstStyle/>
          <a:p>
            <a:pPr marL="0" indent="0">
              <a:buNone/>
            </a:pPr>
            <a:r>
              <a:rPr lang="en-US" dirty="0" smtClean="0"/>
              <a:t>Three Types of Parents</a:t>
            </a:r>
          </a:p>
          <a:p>
            <a:pPr>
              <a:buFontTx/>
              <a:buChar char="-"/>
            </a:pPr>
            <a:r>
              <a:rPr lang="en-US" dirty="0" smtClean="0"/>
              <a:t>Permissive</a:t>
            </a:r>
          </a:p>
          <a:p>
            <a:pPr>
              <a:buFontTx/>
              <a:buChar char="-"/>
            </a:pPr>
            <a:r>
              <a:rPr lang="en-US" dirty="0" smtClean="0"/>
              <a:t>Controlling</a:t>
            </a:r>
          </a:p>
          <a:p>
            <a:pPr>
              <a:buFontTx/>
              <a:buChar char="-"/>
            </a:pPr>
            <a:r>
              <a:rPr lang="en-US" dirty="0" smtClean="0"/>
              <a:t>Moderate – Prov. 1:1-8</a:t>
            </a:r>
          </a:p>
          <a:p>
            <a:pPr lvl="1">
              <a:buFontTx/>
              <a:buChar char="-"/>
            </a:pPr>
            <a:r>
              <a:rPr lang="en-US" dirty="0" smtClean="0"/>
              <a:t>Winning Their Heart While Keeping Authority</a:t>
            </a:r>
          </a:p>
          <a:p>
            <a:pPr lvl="1">
              <a:buFontTx/>
              <a:buChar char="-"/>
            </a:pPr>
            <a:r>
              <a:rPr lang="en-US" dirty="0"/>
              <a:t>Influences</a:t>
            </a:r>
          </a:p>
          <a:p>
            <a:pPr lvl="1">
              <a:buFontTx/>
              <a:buChar char="-"/>
            </a:pPr>
            <a:endParaRPr lang="en-US" dirty="0" smtClean="0"/>
          </a:p>
          <a:p>
            <a:pPr lvl="1">
              <a:buFontTx/>
              <a:buChar char="-"/>
            </a:pPr>
            <a:endParaRPr lang="en-US" dirty="0" smtClean="0"/>
          </a:p>
        </p:txBody>
      </p:sp>
    </p:spTree>
    <p:extLst>
      <p:ext uri="{BB962C8B-B14F-4D97-AF65-F5344CB8AC3E}">
        <p14:creationId xmlns:p14="http://schemas.microsoft.com/office/powerpoint/2010/main" val="30759249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the schoolmaster? Gal 3:24-35</a:t>
            </a:r>
            <a:endParaRPr lang="en-US" dirty="0"/>
          </a:p>
        </p:txBody>
      </p:sp>
      <p:sp>
        <p:nvSpPr>
          <p:cNvPr id="3" name="Content Placeholder 2"/>
          <p:cNvSpPr>
            <a:spLocks noGrp="1"/>
          </p:cNvSpPr>
          <p:nvPr>
            <p:ph idx="1"/>
          </p:nvPr>
        </p:nvSpPr>
        <p:spPr/>
        <p:txBody>
          <a:bodyPr/>
          <a:lstStyle/>
          <a:p>
            <a:pPr fontAlgn="base"/>
            <a:r>
              <a:rPr lang="en-US" dirty="0" smtClean="0"/>
              <a:t>So our children grow </a:t>
            </a:r>
            <a:r>
              <a:rPr lang="en-US" dirty="0"/>
              <a:t>to understand </a:t>
            </a:r>
            <a:r>
              <a:rPr lang="en-US" b="1" dirty="0"/>
              <a:t>what God </a:t>
            </a:r>
            <a:r>
              <a:rPr lang="en-US" b="1" u="sng" dirty="0"/>
              <a:t>values</a:t>
            </a:r>
          </a:p>
          <a:p>
            <a:pPr fontAlgn="base"/>
            <a:r>
              <a:rPr lang="en-US" dirty="0" smtClean="0"/>
              <a:t>So our children grow to </a:t>
            </a:r>
            <a:r>
              <a:rPr lang="en-US" dirty="0"/>
              <a:t>understand that </a:t>
            </a:r>
            <a:r>
              <a:rPr lang="en-US" b="1" dirty="0"/>
              <a:t>temptation &amp; sin are </a:t>
            </a:r>
            <a:r>
              <a:rPr lang="en-US" b="1" dirty="0" smtClean="0"/>
              <a:t>a </a:t>
            </a:r>
            <a:r>
              <a:rPr lang="en-US" b="1" u="sng" dirty="0" smtClean="0"/>
              <a:t>reality</a:t>
            </a:r>
            <a:endParaRPr lang="en-US" b="1" u="sng" dirty="0"/>
          </a:p>
          <a:p>
            <a:pPr fontAlgn="base"/>
            <a:r>
              <a:rPr lang="en-US" dirty="0" smtClean="0"/>
              <a:t>So our children grow </a:t>
            </a:r>
            <a:r>
              <a:rPr lang="en-US" dirty="0"/>
              <a:t>to understand that </a:t>
            </a:r>
            <a:r>
              <a:rPr lang="en-US" b="1" dirty="0"/>
              <a:t>sin has </a:t>
            </a:r>
            <a:r>
              <a:rPr lang="en-US" b="1" u="sng" dirty="0"/>
              <a:t>consequence</a:t>
            </a:r>
          </a:p>
          <a:p>
            <a:pPr marL="0" indent="0">
              <a:buNone/>
            </a:pPr>
            <a:endParaRPr lang="en-US" dirty="0"/>
          </a:p>
        </p:txBody>
      </p:sp>
    </p:spTree>
    <p:extLst>
      <p:ext uri="{BB962C8B-B14F-4D97-AF65-F5344CB8AC3E}">
        <p14:creationId xmlns:p14="http://schemas.microsoft.com/office/powerpoint/2010/main" val="299708702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Modeling</a:t>
            </a:r>
            <a:endParaRPr lang="en-US" u="sng" dirty="0"/>
          </a:p>
        </p:txBody>
      </p:sp>
      <p:sp>
        <p:nvSpPr>
          <p:cNvPr id="3" name="Content Placeholder 2"/>
          <p:cNvSpPr>
            <a:spLocks noGrp="1"/>
          </p:cNvSpPr>
          <p:nvPr>
            <p:ph idx="1"/>
          </p:nvPr>
        </p:nvSpPr>
        <p:spPr>
          <a:xfrm>
            <a:off x="838200" y="1825625"/>
            <a:ext cx="10934700" cy="2955925"/>
          </a:xfrm>
        </p:spPr>
        <p:txBody>
          <a:bodyPr>
            <a:noAutofit/>
          </a:bodyPr>
          <a:lstStyle/>
          <a:p>
            <a:pPr marL="0" indent="0">
              <a:buNone/>
            </a:pPr>
            <a:r>
              <a:rPr lang="en-US" b="1" u="sng" dirty="0" smtClean="0"/>
              <a:t>The Moderate Parent</a:t>
            </a:r>
            <a:endParaRPr lang="en-US" dirty="0" smtClean="0"/>
          </a:p>
          <a:p>
            <a:pPr marL="0" indent="0">
              <a:buNone/>
            </a:pPr>
            <a:r>
              <a:rPr lang="en-US" dirty="0" smtClean="0"/>
              <a:t>… is a </a:t>
            </a:r>
            <a:r>
              <a:rPr lang="en-US" dirty="0"/>
              <a:t>parent </a:t>
            </a:r>
            <a:r>
              <a:rPr lang="en-US" dirty="0" smtClean="0"/>
              <a:t>models a </a:t>
            </a:r>
            <a:r>
              <a:rPr lang="en-US" u="sng" dirty="0"/>
              <a:t>seamless</a:t>
            </a:r>
            <a:r>
              <a:rPr lang="en-US" dirty="0"/>
              <a:t> </a:t>
            </a:r>
            <a:r>
              <a:rPr lang="en-US" dirty="0" smtClean="0"/>
              <a:t>lifestyle. </a:t>
            </a:r>
          </a:p>
          <a:p>
            <a:pPr marL="0" indent="0">
              <a:buNone/>
            </a:pPr>
            <a:endParaRPr lang="en-US" b="1" dirty="0" smtClean="0"/>
          </a:p>
          <a:p>
            <a:pPr marL="0" indent="0">
              <a:buNone/>
            </a:pPr>
            <a:r>
              <a:rPr lang="en-US" dirty="0" smtClean="0"/>
              <a:t/>
            </a:r>
            <a:br>
              <a:rPr lang="en-US" dirty="0" smtClean="0"/>
            </a:br>
            <a:endParaRPr lang="en-US" dirty="0" smtClean="0"/>
          </a:p>
          <a:p>
            <a:pPr marL="0" indent="0">
              <a:buNone/>
            </a:pPr>
            <a:endParaRPr lang="en-US" dirty="0"/>
          </a:p>
        </p:txBody>
      </p:sp>
    </p:spTree>
    <p:extLst>
      <p:ext uri="{BB962C8B-B14F-4D97-AF65-F5344CB8AC3E}">
        <p14:creationId xmlns:p14="http://schemas.microsoft.com/office/powerpoint/2010/main" val="279931973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Modeling</a:t>
            </a:r>
            <a:endParaRPr lang="en-US" u="sng" dirty="0"/>
          </a:p>
        </p:txBody>
      </p:sp>
      <p:sp>
        <p:nvSpPr>
          <p:cNvPr id="3" name="Content Placeholder 2"/>
          <p:cNvSpPr>
            <a:spLocks noGrp="1"/>
          </p:cNvSpPr>
          <p:nvPr>
            <p:ph idx="1"/>
          </p:nvPr>
        </p:nvSpPr>
        <p:spPr>
          <a:xfrm>
            <a:off x="838200" y="1825625"/>
            <a:ext cx="10934700" cy="2955925"/>
          </a:xfrm>
        </p:spPr>
        <p:txBody>
          <a:bodyPr>
            <a:noAutofit/>
          </a:bodyPr>
          <a:lstStyle/>
          <a:p>
            <a:pPr marL="0" indent="0">
              <a:buNone/>
            </a:pPr>
            <a:r>
              <a:rPr lang="en-US" b="1" u="sng" dirty="0" smtClean="0"/>
              <a:t>The Moderate Parent</a:t>
            </a:r>
            <a:endParaRPr lang="en-US" dirty="0" smtClean="0"/>
          </a:p>
          <a:p>
            <a:pPr marL="0" indent="0">
              <a:buNone/>
            </a:pPr>
            <a:r>
              <a:rPr lang="en-US" dirty="0" smtClean="0"/>
              <a:t>… is a </a:t>
            </a:r>
            <a:r>
              <a:rPr lang="en-US" dirty="0"/>
              <a:t>parent </a:t>
            </a:r>
            <a:r>
              <a:rPr lang="en-US" dirty="0" smtClean="0"/>
              <a:t>models a </a:t>
            </a:r>
            <a:r>
              <a:rPr lang="en-US" u="sng" dirty="0"/>
              <a:t>seamless</a:t>
            </a:r>
            <a:r>
              <a:rPr lang="en-US" dirty="0"/>
              <a:t> </a:t>
            </a:r>
            <a:r>
              <a:rPr lang="en-US" dirty="0" smtClean="0"/>
              <a:t>lifestyle. </a:t>
            </a:r>
          </a:p>
          <a:p>
            <a:pPr marL="0" indent="0">
              <a:buNone/>
            </a:pPr>
            <a:r>
              <a:rPr lang="en-US" dirty="0" smtClean="0"/>
              <a:t>… is a parent who models the </a:t>
            </a:r>
            <a:r>
              <a:rPr lang="en-US" u="sng" dirty="0" smtClean="0"/>
              <a:t>four goals of discipleship</a:t>
            </a:r>
          </a:p>
          <a:p>
            <a:pPr marL="0" indent="0">
              <a:buNone/>
            </a:pPr>
            <a:endParaRPr lang="en-US" b="1" dirty="0" smtClean="0"/>
          </a:p>
          <a:p>
            <a:pPr marL="0" indent="0">
              <a:buNone/>
            </a:pPr>
            <a:r>
              <a:rPr lang="en-US" dirty="0" smtClean="0"/>
              <a:t/>
            </a:r>
            <a:br>
              <a:rPr lang="en-US" dirty="0" smtClean="0"/>
            </a:br>
            <a:endParaRPr lang="en-US" dirty="0" smtClean="0"/>
          </a:p>
          <a:p>
            <a:pPr marL="0" indent="0">
              <a:buNone/>
            </a:pPr>
            <a:endParaRPr lang="en-US" dirty="0"/>
          </a:p>
        </p:txBody>
      </p:sp>
    </p:spTree>
    <p:extLst>
      <p:ext uri="{BB962C8B-B14F-4D97-AF65-F5344CB8AC3E}">
        <p14:creationId xmlns:p14="http://schemas.microsoft.com/office/powerpoint/2010/main" val="39065053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Modeling</a:t>
            </a:r>
            <a:endParaRPr lang="en-US" u="sng" dirty="0"/>
          </a:p>
        </p:txBody>
      </p:sp>
      <p:sp>
        <p:nvSpPr>
          <p:cNvPr id="3" name="Content Placeholder 2"/>
          <p:cNvSpPr>
            <a:spLocks noGrp="1"/>
          </p:cNvSpPr>
          <p:nvPr>
            <p:ph idx="1"/>
          </p:nvPr>
        </p:nvSpPr>
        <p:spPr>
          <a:xfrm>
            <a:off x="838200" y="1825625"/>
            <a:ext cx="10934700" cy="2955925"/>
          </a:xfrm>
        </p:spPr>
        <p:txBody>
          <a:bodyPr>
            <a:noAutofit/>
          </a:bodyPr>
          <a:lstStyle/>
          <a:p>
            <a:pPr marL="0" indent="0">
              <a:buNone/>
            </a:pPr>
            <a:r>
              <a:rPr lang="en-US" b="1" u="sng" dirty="0" smtClean="0"/>
              <a:t>The Moderate Parent</a:t>
            </a:r>
            <a:endParaRPr lang="en-US" dirty="0" smtClean="0"/>
          </a:p>
          <a:p>
            <a:pPr marL="0" indent="0">
              <a:buNone/>
            </a:pPr>
            <a:r>
              <a:rPr lang="en-US" dirty="0" smtClean="0"/>
              <a:t>… is a </a:t>
            </a:r>
            <a:r>
              <a:rPr lang="en-US" dirty="0"/>
              <a:t>parent </a:t>
            </a:r>
            <a:r>
              <a:rPr lang="en-US" dirty="0" smtClean="0"/>
              <a:t>models a </a:t>
            </a:r>
            <a:r>
              <a:rPr lang="en-US" u="sng" dirty="0"/>
              <a:t>seamless</a:t>
            </a:r>
            <a:r>
              <a:rPr lang="en-US" dirty="0"/>
              <a:t> </a:t>
            </a:r>
            <a:r>
              <a:rPr lang="en-US" dirty="0" smtClean="0"/>
              <a:t>lifestyle. </a:t>
            </a:r>
          </a:p>
          <a:p>
            <a:pPr marL="0" indent="0">
              <a:buNone/>
            </a:pPr>
            <a:r>
              <a:rPr lang="en-US" dirty="0" smtClean="0"/>
              <a:t>… is a parent who models the </a:t>
            </a:r>
            <a:r>
              <a:rPr lang="en-US" u="sng" dirty="0" smtClean="0"/>
              <a:t>four goals of discipleship</a:t>
            </a:r>
          </a:p>
          <a:p>
            <a:pPr marL="0" indent="0">
              <a:buNone/>
            </a:pPr>
            <a:r>
              <a:rPr lang="en-US" dirty="0" smtClean="0"/>
              <a:t>… is a parent who reflects the </a:t>
            </a:r>
            <a:r>
              <a:rPr lang="en-US" u="sng" dirty="0" smtClean="0"/>
              <a:t>fruit of the Spirit</a:t>
            </a:r>
          </a:p>
          <a:p>
            <a:pPr marL="0" indent="0">
              <a:buNone/>
            </a:pPr>
            <a:endParaRPr lang="en-US" b="1" dirty="0" smtClean="0"/>
          </a:p>
          <a:p>
            <a:pPr marL="0" indent="0">
              <a:buNone/>
            </a:pPr>
            <a:r>
              <a:rPr lang="en-US" dirty="0" smtClean="0"/>
              <a:t/>
            </a:r>
            <a:br>
              <a:rPr lang="en-US" dirty="0" smtClean="0"/>
            </a:br>
            <a:endParaRPr lang="en-US" dirty="0" smtClean="0"/>
          </a:p>
          <a:p>
            <a:pPr marL="0" indent="0">
              <a:buNone/>
            </a:pPr>
            <a:endParaRPr lang="en-US" dirty="0"/>
          </a:p>
        </p:txBody>
      </p:sp>
    </p:spTree>
    <p:extLst>
      <p:ext uri="{BB962C8B-B14F-4D97-AF65-F5344CB8AC3E}">
        <p14:creationId xmlns:p14="http://schemas.microsoft.com/office/powerpoint/2010/main" val="6040906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Discipline</a:t>
            </a:r>
            <a:endParaRPr lang="en-US" u="sng" dirty="0"/>
          </a:p>
        </p:txBody>
      </p:sp>
      <p:sp>
        <p:nvSpPr>
          <p:cNvPr id="3" name="Content Placeholder 2"/>
          <p:cNvSpPr>
            <a:spLocks noGrp="1"/>
          </p:cNvSpPr>
          <p:nvPr>
            <p:ph idx="1"/>
          </p:nvPr>
        </p:nvSpPr>
        <p:spPr>
          <a:xfrm>
            <a:off x="838200" y="1825625"/>
            <a:ext cx="10934700" cy="2955925"/>
          </a:xfrm>
        </p:spPr>
        <p:txBody>
          <a:bodyPr>
            <a:noAutofit/>
          </a:bodyPr>
          <a:lstStyle/>
          <a:p>
            <a:pPr marL="0" indent="0">
              <a:buNone/>
            </a:pPr>
            <a:r>
              <a:rPr lang="en-US" b="1" u="sng" dirty="0" smtClean="0"/>
              <a:t>The Moderate Parent</a:t>
            </a:r>
            <a:endParaRPr lang="en-US" dirty="0" smtClean="0"/>
          </a:p>
          <a:p>
            <a:pPr marL="0" indent="0">
              <a:buNone/>
            </a:pPr>
            <a:r>
              <a:rPr lang="en-US" dirty="0" smtClean="0"/>
              <a:t>… is a parent who knows their teens spiritual and physical </a:t>
            </a:r>
            <a:r>
              <a:rPr lang="en-US" dirty="0" smtClean="0"/>
              <a:t>state (maturation) </a:t>
            </a:r>
            <a:r>
              <a:rPr lang="en-US" dirty="0" smtClean="0"/>
              <a:t>and disciplines according to their </a:t>
            </a:r>
            <a:r>
              <a:rPr lang="en-US" u="sng" dirty="0" smtClean="0"/>
              <a:t>needs </a:t>
            </a:r>
          </a:p>
          <a:p>
            <a:pPr marL="0" indent="0">
              <a:buNone/>
            </a:pPr>
            <a:r>
              <a:rPr lang="en-US" dirty="0" smtClean="0"/>
              <a:t/>
            </a:r>
            <a:br>
              <a:rPr lang="en-US" dirty="0" smtClean="0"/>
            </a:br>
            <a:endParaRPr lang="en-US" dirty="0" smtClean="0"/>
          </a:p>
          <a:p>
            <a:pPr marL="0" indent="0">
              <a:buNone/>
            </a:pPr>
            <a:endParaRPr lang="en-US" dirty="0"/>
          </a:p>
        </p:txBody>
      </p:sp>
    </p:spTree>
    <p:extLst>
      <p:ext uri="{BB962C8B-B14F-4D97-AF65-F5344CB8AC3E}">
        <p14:creationId xmlns:p14="http://schemas.microsoft.com/office/powerpoint/2010/main" val="136341467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Discipline</a:t>
            </a:r>
            <a:endParaRPr lang="en-US" u="sng" dirty="0"/>
          </a:p>
        </p:txBody>
      </p:sp>
      <p:sp>
        <p:nvSpPr>
          <p:cNvPr id="3" name="Content Placeholder 2"/>
          <p:cNvSpPr>
            <a:spLocks noGrp="1"/>
          </p:cNvSpPr>
          <p:nvPr>
            <p:ph idx="1"/>
          </p:nvPr>
        </p:nvSpPr>
        <p:spPr>
          <a:xfrm>
            <a:off x="838200" y="1825625"/>
            <a:ext cx="10934700" cy="2955925"/>
          </a:xfrm>
        </p:spPr>
        <p:txBody>
          <a:bodyPr>
            <a:noAutofit/>
          </a:bodyPr>
          <a:lstStyle/>
          <a:p>
            <a:pPr marL="0" indent="0">
              <a:buNone/>
            </a:pPr>
            <a:r>
              <a:rPr lang="en-US" b="1" u="sng" dirty="0" smtClean="0"/>
              <a:t>The Moderate Parent</a:t>
            </a:r>
            <a:endParaRPr lang="en-US" dirty="0" smtClean="0"/>
          </a:p>
          <a:p>
            <a:pPr marL="0" indent="0">
              <a:buNone/>
            </a:pPr>
            <a:r>
              <a:rPr lang="en-US" dirty="0" smtClean="0"/>
              <a:t>… is a parent who knows their teens spiritual and physical state and disciplines according to their </a:t>
            </a:r>
            <a:r>
              <a:rPr lang="en-US" u="sng" dirty="0" smtClean="0"/>
              <a:t>needs </a:t>
            </a:r>
          </a:p>
          <a:p>
            <a:pPr marL="0" indent="0">
              <a:buNone/>
            </a:pPr>
            <a:r>
              <a:rPr lang="en-US" dirty="0" smtClean="0"/>
              <a:t>… is a parent who knows when to let </a:t>
            </a:r>
            <a:r>
              <a:rPr lang="en-US" u="sng" dirty="0" smtClean="0"/>
              <a:t>God</a:t>
            </a:r>
            <a:r>
              <a:rPr lang="en-US" dirty="0" smtClean="0"/>
              <a:t> do the disciplining</a:t>
            </a:r>
            <a:r>
              <a:rPr lang="en-US" b="1" dirty="0" smtClean="0"/>
              <a:t>.</a:t>
            </a:r>
          </a:p>
          <a:p>
            <a:pPr marL="0" indent="0">
              <a:buNone/>
            </a:pPr>
            <a:r>
              <a:rPr lang="en-US" dirty="0" smtClean="0"/>
              <a:t/>
            </a:r>
            <a:br>
              <a:rPr lang="en-US" dirty="0" smtClean="0"/>
            </a:br>
            <a:endParaRPr lang="en-US" dirty="0" smtClean="0"/>
          </a:p>
          <a:p>
            <a:pPr marL="0" indent="0">
              <a:buNone/>
            </a:pPr>
            <a:endParaRPr lang="en-US" dirty="0"/>
          </a:p>
        </p:txBody>
      </p:sp>
    </p:spTree>
    <p:extLst>
      <p:ext uri="{BB962C8B-B14F-4D97-AF65-F5344CB8AC3E}">
        <p14:creationId xmlns:p14="http://schemas.microsoft.com/office/powerpoint/2010/main" val="107547934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b="1" dirty="0"/>
              <a:t>Parenting Class Series Pt. 6: </a:t>
            </a:r>
            <a:r>
              <a:rPr lang="en-US" dirty="0"/>
              <a:t/>
            </a:r>
            <a:br>
              <a:rPr lang="en-US" dirty="0"/>
            </a:br>
            <a:r>
              <a:rPr lang="en-US" b="1" dirty="0"/>
              <a:t>Guarding Against the </a:t>
            </a:r>
            <a:r>
              <a:rPr lang="en-US" b="1" dirty="0" smtClean="0"/>
              <a:t/>
            </a:r>
            <a:br>
              <a:rPr lang="en-US" b="1" dirty="0" smtClean="0"/>
            </a:br>
            <a:r>
              <a:rPr lang="en-US" b="1" dirty="0" smtClean="0"/>
              <a:t>Wiles </a:t>
            </a:r>
            <a:r>
              <a:rPr lang="en-US" b="1" dirty="0"/>
              <a:t>of the </a:t>
            </a:r>
            <a:r>
              <a:rPr lang="en-US" b="1" dirty="0" smtClean="0"/>
              <a:t>Devil</a:t>
            </a:r>
            <a:endParaRPr lang="en-US" dirty="0"/>
          </a:p>
        </p:txBody>
      </p:sp>
      <p:sp>
        <p:nvSpPr>
          <p:cNvPr id="3" name="Subtitle 2"/>
          <p:cNvSpPr>
            <a:spLocks noGrp="1"/>
          </p:cNvSpPr>
          <p:nvPr>
            <p:ph type="subTitle" idx="1"/>
          </p:nvPr>
        </p:nvSpPr>
        <p:spPr/>
        <p:txBody>
          <a:bodyPr/>
          <a:lstStyle/>
          <a:p>
            <a:r>
              <a:rPr lang="en-US" dirty="0" smtClean="0"/>
              <a:t>Parenting Class Part </a:t>
            </a:r>
            <a:r>
              <a:rPr lang="en-US" dirty="0" smtClean="0"/>
              <a:t>6</a:t>
            </a:r>
            <a:endParaRPr lang="en-US" dirty="0"/>
          </a:p>
        </p:txBody>
      </p:sp>
    </p:spTree>
    <p:extLst>
      <p:ext uri="{BB962C8B-B14F-4D97-AF65-F5344CB8AC3E}">
        <p14:creationId xmlns:p14="http://schemas.microsoft.com/office/powerpoint/2010/main" val="155018899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u="sng" dirty="0"/>
          </a:p>
        </p:txBody>
      </p:sp>
      <p:sp>
        <p:nvSpPr>
          <p:cNvPr id="3" name="Content Placeholder 2"/>
          <p:cNvSpPr>
            <a:spLocks noGrp="1"/>
          </p:cNvSpPr>
          <p:nvPr>
            <p:ph idx="1"/>
          </p:nvPr>
        </p:nvSpPr>
        <p:spPr>
          <a:xfrm>
            <a:off x="838200" y="1825625"/>
            <a:ext cx="10934700" cy="2955925"/>
          </a:xfrm>
        </p:spPr>
        <p:txBody>
          <a:bodyPr>
            <a:noAutofit/>
          </a:bodyPr>
          <a:lstStyle/>
          <a:p>
            <a:pPr marL="0" indent="0">
              <a:buNone/>
            </a:pPr>
            <a:r>
              <a:rPr lang="en-US" b="1" u="sng" dirty="0"/>
              <a:t>The Enemies Demands</a:t>
            </a:r>
            <a:endParaRPr lang="en-US" dirty="0"/>
          </a:p>
          <a:p>
            <a:pPr marL="0" indent="0">
              <a:buNone/>
            </a:pPr>
            <a:r>
              <a:rPr lang="en-US" i="1" dirty="0"/>
              <a:t>1 Kings 20:1 And </a:t>
            </a:r>
            <a:r>
              <a:rPr lang="en-US" i="1" dirty="0" err="1"/>
              <a:t>Benhadad</a:t>
            </a:r>
            <a:r>
              <a:rPr lang="en-US" i="1" dirty="0"/>
              <a:t> the king of Syria gathered all his host together: and there were thirty and two kings with him, and horses, and chariots; and he went up and besieged Samaria, and warred against it.</a:t>
            </a:r>
            <a:endParaRPr lang="en-US" dirty="0"/>
          </a:p>
          <a:p>
            <a:pPr marL="0" indent="0">
              <a:buNone/>
            </a:pPr>
            <a:r>
              <a:rPr lang="en-US" i="1" dirty="0"/>
              <a:t>2 And he sent messengers to Ahab king of Israel into the city, and said unto him, Thus </a:t>
            </a:r>
            <a:r>
              <a:rPr lang="en-US" i="1" dirty="0" err="1"/>
              <a:t>saith</a:t>
            </a:r>
            <a:r>
              <a:rPr lang="en-US" i="1" dirty="0"/>
              <a:t> </a:t>
            </a:r>
            <a:r>
              <a:rPr lang="en-US" i="1" dirty="0" err="1"/>
              <a:t>Benhadad</a:t>
            </a:r>
            <a:r>
              <a:rPr lang="en-US" i="1" dirty="0"/>
              <a:t>,</a:t>
            </a:r>
            <a:endParaRPr lang="en-US" dirty="0"/>
          </a:p>
          <a:p>
            <a:pPr marL="0" indent="0">
              <a:buNone/>
            </a:pPr>
            <a:r>
              <a:rPr lang="en-US" b="1" i="1" dirty="0"/>
              <a:t>3 Thy silver and thy gold is mine; thy wives also and thy children, even the goodliest, are mine</a:t>
            </a:r>
            <a:r>
              <a:rPr lang="en-US" b="1" i="1" dirty="0" smtClean="0"/>
              <a:t>.</a:t>
            </a:r>
            <a:r>
              <a:rPr lang="en-US" dirty="0"/>
              <a:t/>
            </a:r>
            <a:br>
              <a:rPr lang="en-US" dirty="0"/>
            </a:br>
            <a:r>
              <a:rPr lang="en-US" dirty="0" smtClean="0"/>
              <a:t/>
            </a:r>
            <a:br>
              <a:rPr lang="en-US" dirty="0" smtClean="0"/>
            </a:br>
            <a:endParaRPr lang="en-US" dirty="0" smtClean="0"/>
          </a:p>
          <a:p>
            <a:pPr marL="0" indent="0">
              <a:buNone/>
            </a:pPr>
            <a:endParaRPr lang="en-US" dirty="0"/>
          </a:p>
        </p:txBody>
      </p:sp>
    </p:spTree>
    <p:extLst>
      <p:ext uri="{BB962C8B-B14F-4D97-AF65-F5344CB8AC3E}">
        <p14:creationId xmlns:p14="http://schemas.microsoft.com/office/powerpoint/2010/main" val="1803885035"/>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u="sng" dirty="0"/>
          </a:p>
        </p:txBody>
      </p:sp>
      <p:sp>
        <p:nvSpPr>
          <p:cNvPr id="3" name="Content Placeholder 2"/>
          <p:cNvSpPr>
            <a:spLocks noGrp="1"/>
          </p:cNvSpPr>
          <p:nvPr>
            <p:ph idx="1"/>
          </p:nvPr>
        </p:nvSpPr>
        <p:spPr>
          <a:xfrm>
            <a:off x="838200" y="1825625"/>
            <a:ext cx="10934700" cy="2955925"/>
          </a:xfrm>
        </p:spPr>
        <p:txBody>
          <a:bodyPr>
            <a:noAutofit/>
          </a:bodyPr>
          <a:lstStyle/>
          <a:p>
            <a:pPr marL="0" indent="0">
              <a:buNone/>
            </a:pPr>
            <a:r>
              <a:rPr lang="en-US" b="1" u="sng" dirty="0"/>
              <a:t>Personal Sacrifice for the Sake of His Family</a:t>
            </a:r>
            <a:endParaRPr lang="en-US" dirty="0"/>
          </a:p>
          <a:p>
            <a:pPr marL="0" indent="0">
              <a:buNone/>
            </a:pPr>
            <a:r>
              <a:rPr lang="en-US" i="1" dirty="0"/>
              <a:t>4 And the king of Israel answered and said, My lord, O king, according to thy saying,</a:t>
            </a:r>
            <a:r>
              <a:rPr lang="en-US" b="1" i="1" dirty="0"/>
              <a:t> I am thine, and all that I have.</a:t>
            </a:r>
            <a:endParaRPr lang="en-US" dirty="0"/>
          </a:p>
          <a:p>
            <a:pPr marL="0" indent="0">
              <a:buNone/>
            </a:pPr>
            <a:r>
              <a:rPr lang="en-US" i="1" dirty="0"/>
              <a:t>5 And the messengers came again, and said, Thus </a:t>
            </a:r>
            <a:r>
              <a:rPr lang="en-US" i="1" dirty="0" err="1"/>
              <a:t>speaketh</a:t>
            </a:r>
            <a:r>
              <a:rPr lang="en-US" i="1" dirty="0"/>
              <a:t> </a:t>
            </a:r>
            <a:r>
              <a:rPr lang="en-US" i="1" dirty="0" err="1"/>
              <a:t>Benhadad</a:t>
            </a:r>
            <a:r>
              <a:rPr lang="en-US" i="1" dirty="0"/>
              <a:t>, saying, Although I have sent unto thee, saying, </a:t>
            </a:r>
            <a:r>
              <a:rPr lang="en-US" b="1" i="1" dirty="0"/>
              <a:t>Thou shalt deliver me thy silver, and thy gold, and thy wives, and thy children;</a:t>
            </a:r>
            <a:endParaRPr lang="en-US" dirty="0"/>
          </a:p>
          <a:p>
            <a:pPr marL="0" indent="0">
              <a:buNone/>
            </a:pPr>
            <a:r>
              <a:rPr lang="en-US" i="1" dirty="0"/>
              <a:t>6 Yet I will send my servants unto thee to morrow about this time, and they shall search thine house, and the houses of thy servants; and it shall be,</a:t>
            </a:r>
            <a:r>
              <a:rPr lang="en-US" b="1" i="1" dirty="0"/>
              <a:t> that whatsoever is pleasant in thine eyes, they shall put it in their hand, and take it away.</a:t>
            </a:r>
            <a:r>
              <a:rPr lang="en-US" dirty="0"/>
              <a:t/>
            </a:r>
            <a:br>
              <a:rPr lang="en-US" dirty="0"/>
            </a:br>
            <a:r>
              <a:rPr lang="en-US" dirty="0" smtClean="0"/>
              <a:t/>
            </a:r>
            <a:br>
              <a:rPr lang="en-US" dirty="0" smtClean="0"/>
            </a:br>
            <a:endParaRPr lang="en-US" dirty="0" smtClean="0"/>
          </a:p>
          <a:p>
            <a:pPr marL="0" indent="0">
              <a:buNone/>
            </a:pPr>
            <a:endParaRPr lang="en-US" dirty="0"/>
          </a:p>
        </p:txBody>
      </p:sp>
    </p:spTree>
    <p:extLst>
      <p:ext uri="{BB962C8B-B14F-4D97-AF65-F5344CB8AC3E}">
        <p14:creationId xmlns:p14="http://schemas.microsoft.com/office/powerpoint/2010/main" val="1251471271"/>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u="sng" dirty="0"/>
          </a:p>
        </p:txBody>
      </p:sp>
      <p:sp>
        <p:nvSpPr>
          <p:cNvPr id="3" name="Content Placeholder 2"/>
          <p:cNvSpPr>
            <a:spLocks noGrp="1"/>
          </p:cNvSpPr>
          <p:nvPr>
            <p:ph idx="1"/>
          </p:nvPr>
        </p:nvSpPr>
        <p:spPr>
          <a:xfrm>
            <a:off x="838200" y="1825625"/>
            <a:ext cx="10934700" cy="2955925"/>
          </a:xfrm>
        </p:spPr>
        <p:txBody>
          <a:bodyPr>
            <a:noAutofit/>
          </a:bodyPr>
          <a:lstStyle/>
          <a:p>
            <a:pPr marL="0" indent="0">
              <a:buNone/>
            </a:pPr>
            <a:r>
              <a:rPr lang="en-US" b="1" u="sng" dirty="0"/>
              <a:t>Counsel of the Elders</a:t>
            </a:r>
            <a:endParaRPr lang="en-US" dirty="0"/>
          </a:p>
          <a:p>
            <a:pPr marL="0" indent="0">
              <a:buNone/>
            </a:pPr>
            <a:r>
              <a:rPr lang="en-US" i="1" dirty="0"/>
              <a:t>7 Then the king of Israel called all the elders of the land, and said, Mark, I pray you, and see how this man </a:t>
            </a:r>
            <a:r>
              <a:rPr lang="en-US" i="1" dirty="0" err="1"/>
              <a:t>seeketh</a:t>
            </a:r>
            <a:r>
              <a:rPr lang="en-US" i="1" dirty="0"/>
              <a:t> mischief: for he sent unto me for my wives, and for my children, and for my silver, and for my gold; and I denied him not.</a:t>
            </a:r>
            <a:endParaRPr lang="en-US" dirty="0"/>
          </a:p>
          <a:p>
            <a:pPr marL="0" indent="0">
              <a:buNone/>
            </a:pPr>
            <a:r>
              <a:rPr lang="en-US" i="1" dirty="0"/>
              <a:t>8 And all the elders and all the people said unto him, Hearken not unto him, nor consent.</a:t>
            </a:r>
            <a:endParaRPr lang="en-US" dirty="0"/>
          </a:p>
          <a:p>
            <a:pPr marL="0" indent="0">
              <a:buNone/>
            </a:pPr>
            <a:r>
              <a:rPr lang="en-US" dirty="0"/>
              <a:t/>
            </a:r>
            <a:br>
              <a:rPr lang="en-US" dirty="0"/>
            </a:br>
            <a:r>
              <a:rPr lang="en-US" dirty="0"/>
              <a:t/>
            </a:r>
            <a:br>
              <a:rPr lang="en-US" dirty="0"/>
            </a:br>
            <a:r>
              <a:rPr lang="en-US" dirty="0" smtClean="0"/>
              <a:t/>
            </a:r>
            <a:br>
              <a:rPr lang="en-US" dirty="0" smtClean="0"/>
            </a:br>
            <a:endParaRPr lang="en-US" dirty="0" smtClean="0"/>
          </a:p>
          <a:p>
            <a:pPr marL="0" indent="0">
              <a:buNone/>
            </a:pPr>
            <a:endParaRPr lang="en-US" dirty="0"/>
          </a:p>
        </p:txBody>
      </p:sp>
    </p:spTree>
    <p:extLst>
      <p:ext uri="{BB962C8B-B14F-4D97-AF65-F5344CB8AC3E}">
        <p14:creationId xmlns:p14="http://schemas.microsoft.com/office/powerpoint/2010/main" val="382075842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606425"/>
            <a:ext cx="10934700" cy="2955925"/>
          </a:xfrm>
        </p:spPr>
        <p:txBody>
          <a:bodyPr>
            <a:noAutofit/>
          </a:bodyPr>
          <a:lstStyle/>
          <a:p>
            <a:pPr marL="0" indent="0">
              <a:buNone/>
            </a:pPr>
            <a:r>
              <a:rPr lang="en-US" b="1" u="sng" dirty="0"/>
              <a:t>Righteous Determination - Willing to War</a:t>
            </a:r>
            <a:endParaRPr lang="en-US" dirty="0"/>
          </a:p>
          <a:p>
            <a:pPr marL="0" indent="0">
              <a:buNone/>
            </a:pPr>
            <a:r>
              <a:rPr lang="en-US" i="1" dirty="0"/>
              <a:t>9 Wherefore he said unto the messengers of </a:t>
            </a:r>
            <a:r>
              <a:rPr lang="en-US" i="1" dirty="0" err="1"/>
              <a:t>Benhadad</a:t>
            </a:r>
            <a:r>
              <a:rPr lang="en-US" i="1" dirty="0"/>
              <a:t>, Tell my lord the king, All that thou didst send for to thy servant at the first I will do:</a:t>
            </a:r>
            <a:r>
              <a:rPr lang="en-US" b="1" i="1" dirty="0"/>
              <a:t> but this thing I may not do.</a:t>
            </a:r>
            <a:r>
              <a:rPr lang="en-US" i="1" dirty="0"/>
              <a:t> And the messengers departed, and brought him word again.</a:t>
            </a:r>
            <a:endParaRPr lang="en-US" dirty="0"/>
          </a:p>
          <a:p>
            <a:pPr marL="0" indent="0">
              <a:buNone/>
            </a:pPr>
            <a:r>
              <a:rPr lang="en-US" i="1" dirty="0"/>
              <a:t>10 And </a:t>
            </a:r>
            <a:r>
              <a:rPr lang="en-US" i="1" dirty="0" err="1"/>
              <a:t>Benhadad</a:t>
            </a:r>
            <a:r>
              <a:rPr lang="en-US" i="1" dirty="0"/>
              <a:t> sent unto him, and said, The gods do so unto me, and more also, if the dust of Samaria shall suffice for handfuls for all the people that follow me. </a:t>
            </a:r>
            <a:endParaRPr lang="en-US" dirty="0"/>
          </a:p>
          <a:p>
            <a:pPr marL="0" indent="0">
              <a:buNone/>
            </a:pPr>
            <a:r>
              <a:rPr lang="en-US" i="1" dirty="0"/>
              <a:t>11 And the king of Israel answered and said, </a:t>
            </a:r>
            <a:r>
              <a:rPr lang="en-US" b="1" i="1" dirty="0"/>
              <a:t>Tell him, Let not him that </a:t>
            </a:r>
            <a:r>
              <a:rPr lang="en-US" b="1" i="1" dirty="0" err="1"/>
              <a:t>girdeth</a:t>
            </a:r>
            <a:r>
              <a:rPr lang="en-US" b="1" i="1" dirty="0"/>
              <a:t> on his harness boast himself as he that </a:t>
            </a:r>
            <a:r>
              <a:rPr lang="en-US" b="1" i="1" dirty="0" err="1"/>
              <a:t>putteth</a:t>
            </a:r>
            <a:r>
              <a:rPr lang="en-US" b="1" i="1" dirty="0"/>
              <a:t> it off. </a:t>
            </a:r>
            <a:endParaRPr lang="en-US" dirty="0"/>
          </a:p>
          <a:p>
            <a:pPr marL="0" indent="0">
              <a:buNone/>
            </a:pPr>
            <a:r>
              <a:rPr lang="en-US" i="1" dirty="0"/>
              <a:t>12 And it came to pass, when Ben-</a:t>
            </a:r>
            <a:r>
              <a:rPr lang="en-US" i="1" dirty="0" err="1"/>
              <a:t>hadad</a:t>
            </a:r>
            <a:r>
              <a:rPr lang="en-US" i="1" dirty="0"/>
              <a:t> heard this message, as he was drinking, he and the kings in the pavilions, that he said unto his servants, Set yourselves in array.</a:t>
            </a:r>
            <a:r>
              <a:rPr lang="en-US" b="1" i="1" dirty="0"/>
              <a:t> And they set themselves in array against the city.</a:t>
            </a:r>
            <a:r>
              <a:rPr lang="en-US" dirty="0"/>
              <a:t/>
            </a:r>
            <a:br>
              <a:rPr lang="en-US" dirty="0"/>
            </a:br>
            <a:r>
              <a:rPr lang="en-US" dirty="0"/>
              <a:t/>
            </a:r>
            <a:br>
              <a:rPr lang="en-US" dirty="0"/>
            </a:br>
            <a:r>
              <a:rPr lang="en-US" dirty="0" smtClean="0"/>
              <a:t/>
            </a:r>
            <a:br>
              <a:rPr lang="en-US" dirty="0" smtClean="0"/>
            </a:br>
            <a:endParaRPr lang="en-US" dirty="0" smtClean="0"/>
          </a:p>
          <a:p>
            <a:pPr marL="0" indent="0">
              <a:buNone/>
            </a:pPr>
            <a:endParaRPr lang="en-US" dirty="0"/>
          </a:p>
        </p:txBody>
      </p:sp>
    </p:spTree>
    <p:extLst>
      <p:ext uri="{BB962C8B-B14F-4D97-AF65-F5344CB8AC3E}">
        <p14:creationId xmlns:p14="http://schemas.microsoft.com/office/powerpoint/2010/main" val="21551022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the schoolmaster? Gal 3:24-35</a:t>
            </a:r>
            <a:endParaRPr lang="en-US" dirty="0"/>
          </a:p>
        </p:txBody>
      </p:sp>
      <p:sp>
        <p:nvSpPr>
          <p:cNvPr id="3" name="Content Placeholder 2"/>
          <p:cNvSpPr>
            <a:spLocks noGrp="1"/>
          </p:cNvSpPr>
          <p:nvPr>
            <p:ph idx="1"/>
          </p:nvPr>
        </p:nvSpPr>
        <p:spPr/>
        <p:txBody>
          <a:bodyPr/>
          <a:lstStyle/>
          <a:p>
            <a:pPr fontAlgn="base"/>
            <a:r>
              <a:rPr lang="en-US" dirty="0" smtClean="0"/>
              <a:t>So our children grow </a:t>
            </a:r>
            <a:r>
              <a:rPr lang="en-US" dirty="0"/>
              <a:t>to understand </a:t>
            </a:r>
            <a:r>
              <a:rPr lang="en-US" b="1" dirty="0"/>
              <a:t>what God </a:t>
            </a:r>
            <a:r>
              <a:rPr lang="en-US" b="1" u="sng" dirty="0"/>
              <a:t>values</a:t>
            </a:r>
          </a:p>
          <a:p>
            <a:pPr fontAlgn="base"/>
            <a:r>
              <a:rPr lang="en-US" dirty="0" smtClean="0"/>
              <a:t>So our children grow to </a:t>
            </a:r>
            <a:r>
              <a:rPr lang="en-US" dirty="0"/>
              <a:t>understand that </a:t>
            </a:r>
            <a:r>
              <a:rPr lang="en-US" b="1" dirty="0"/>
              <a:t>temptation &amp; sin are </a:t>
            </a:r>
            <a:r>
              <a:rPr lang="en-US" b="1" dirty="0" smtClean="0"/>
              <a:t>a </a:t>
            </a:r>
            <a:r>
              <a:rPr lang="en-US" b="1" u="sng" dirty="0" smtClean="0"/>
              <a:t>reality</a:t>
            </a:r>
            <a:endParaRPr lang="en-US" b="1" u="sng" dirty="0"/>
          </a:p>
          <a:p>
            <a:pPr fontAlgn="base"/>
            <a:r>
              <a:rPr lang="en-US" dirty="0" smtClean="0"/>
              <a:t>So our children grow </a:t>
            </a:r>
            <a:r>
              <a:rPr lang="en-US" dirty="0"/>
              <a:t>to understand that </a:t>
            </a:r>
            <a:r>
              <a:rPr lang="en-US" b="1" dirty="0"/>
              <a:t>sin has </a:t>
            </a:r>
            <a:r>
              <a:rPr lang="en-US" b="1" u="sng" dirty="0"/>
              <a:t>consequence</a:t>
            </a:r>
          </a:p>
          <a:p>
            <a:pPr fontAlgn="base"/>
            <a:r>
              <a:rPr lang="en-US" dirty="0" smtClean="0"/>
              <a:t>So our children grow </a:t>
            </a:r>
            <a:r>
              <a:rPr lang="en-US" dirty="0"/>
              <a:t>to understand they have </a:t>
            </a:r>
            <a:r>
              <a:rPr lang="en-US" b="1" dirty="0"/>
              <a:t>a</a:t>
            </a:r>
            <a:r>
              <a:rPr lang="en-US" dirty="0"/>
              <a:t> </a:t>
            </a:r>
            <a:r>
              <a:rPr lang="en-US" b="1" dirty="0"/>
              <a:t>sin </a:t>
            </a:r>
            <a:r>
              <a:rPr lang="en-US" b="1" dirty="0" smtClean="0"/>
              <a:t>requires </a:t>
            </a:r>
            <a:r>
              <a:rPr lang="en-US" b="1" u="sng" dirty="0" smtClean="0"/>
              <a:t>repentance</a:t>
            </a:r>
            <a:endParaRPr lang="en-US" b="1" u="sng" dirty="0"/>
          </a:p>
          <a:p>
            <a:pPr marL="0" indent="0">
              <a:buNone/>
            </a:pPr>
            <a:endParaRPr lang="en-US" dirty="0"/>
          </a:p>
        </p:txBody>
      </p:sp>
    </p:spTree>
    <p:extLst>
      <p:ext uri="{BB962C8B-B14F-4D97-AF65-F5344CB8AC3E}">
        <p14:creationId xmlns:p14="http://schemas.microsoft.com/office/powerpoint/2010/main" val="4256651968"/>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We must be very </a:t>
            </a:r>
            <a:r>
              <a:rPr lang="en-US" b="1" u="sng" dirty="0"/>
              <a:t>circumspect</a:t>
            </a:r>
            <a:r>
              <a:rPr lang="en-US" b="1" dirty="0"/>
              <a:t> as it regards the enemies advances.</a:t>
            </a:r>
            <a:endParaRPr lang="en-US" u="sng" dirty="0"/>
          </a:p>
        </p:txBody>
      </p:sp>
      <p:sp>
        <p:nvSpPr>
          <p:cNvPr id="3" name="Content Placeholder 2"/>
          <p:cNvSpPr>
            <a:spLocks noGrp="1"/>
          </p:cNvSpPr>
          <p:nvPr>
            <p:ph idx="1"/>
          </p:nvPr>
        </p:nvSpPr>
        <p:spPr>
          <a:xfrm>
            <a:off x="838200" y="1825625"/>
            <a:ext cx="10934700" cy="2955925"/>
          </a:xfrm>
        </p:spPr>
        <p:txBody>
          <a:bodyPr>
            <a:noAutofit/>
          </a:bodyPr>
          <a:lstStyle/>
          <a:p>
            <a:pPr marL="0" indent="0">
              <a:buNone/>
            </a:pPr>
            <a:r>
              <a:rPr lang="en-US" dirty="0" smtClean="0"/>
              <a:t/>
            </a:r>
            <a:br>
              <a:rPr lang="en-US" dirty="0" smtClean="0"/>
            </a:br>
            <a:r>
              <a:rPr lang="en-US" dirty="0" smtClean="0"/>
              <a:t/>
            </a:r>
            <a:br>
              <a:rPr lang="en-US" dirty="0" smtClean="0"/>
            </a:br>
            <a:r>
              <a:rPr lang="en-US" dirty="0" smtClean="0"/>
              <a:t/>
            </a:r>
            <a:br>
              <a:rPr lang="en-US" dirty="0" smtClean="0"/>
            </a:br>
            <a:endParaRPr lang="en-US" dirty="0" smtClean="0"/>
          </a:p>
          <a:p>
            <a:pPr marL="0" indent="0">
              <a:buNone/>
            </a:pPr>
            <a:endParaRPr lang="en-US" dirty="0"/>
          </a:p>
        </p:txBody>
      </p:sp>
    </p:spTree>
    <p:extLst>
      <p:ext uri="{BB962C8B-B14F-4D97-AF65-F5344CB8AC3E}">
        <p14:creationId xmlns:p14="http://schemas.microsoft.com/office/powerpoint/2010/main" val="1472304794"/>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We must be very </a:t>
            </a:r>
            <a:r>
              <a:rPr lang="en-US" b="1" u="sng" dirty="0"/>
              <a:t>circumspect</a:t>
            </a:r>
            <a:r>
              <a:rPr lang="en-US" b="1" dirty="0"/>
              <a:t> as it regards the enemies advances.</a:t>
            </a:r>
            <a:endParaRPr lang="en-US" u="sng" dirty="0"/>
          </a:p>
        </p:txBody>
      </p:sp>
      <p:sp>
        <p:nvSpPr>
          <p:cNvPr id="3" name="Content Placeholder 2"/>
          <p:cNvSpPr>
            <a:spLocks noGrp="1"/>
          </p:cNvSpPr>
          <p:nvPr>
            <p:ph idx="1"/>
          </p:nvPr>
        </p:nvSpPr>
        <p:spPr>
          <a:xfrm>
            <a:off x="838200" y="1825625"/>
            <a:ext cx="10934700" cy="2955925"/>
          </a:xfrm>
        </p:spPr>
        <p:txBody>
          <a:bodyPr>
            <a:noAutofit/>
          </a:bodyPr>
          <a:lstStyle/>
          <a:p>
            <a:pPr marL="0" indent="0">
              <a:buNone/>
            </a:pPr>
            <a:r>
              <a:rPr lang="en-US" b="1" u="sng" dirty="0"/>
              <a:t>Satanic Assault</a:t>
            </a:r>
            <a:endParaRPr lang="en-US" dirty="0"/>
          </a:p>
          <a:p>
            <a:pPr marL="0" indent="0">
              <a:buNone/>
            </a:pPr>
            <a:r>
              <a:rPr lang="en-US" i="1" dirty="0"/>
              <a:t>1Pe 5:8 Be sober, be vigilant; because your adversary the devil, as a roaring lion, </a:t>
            </a:r>
            <a:r>
              <a:rPr lang="en-US" i="1" dirty="0" err="1"/>
              <a:t>walketh</a:t>
            </a:r>
            <a:r>
              <a:rPr lang="en-US" i="1" dirty="0"/>
              <a:t> about, seeking whom he may devour:</a:t>
            </a:r>
            <a:endParaRPr lang="en-US" dirty="0"/>
          </a:p>
          <a:p>
            <a:pPr marL="0" indent="0">
              <a:buNone/>
            </a:pPr>
            <a:r>
              <a:rPr lang="en-US" i="1" dirty="0" err="1"/>
              <a:t>Luk</a:t>
            </a:r>
            <a:r>
              <a:rPr lang="en-US" i="1" dirty="0"/>
              <a:t> 22:31 And the Lord said, Simon, Simon, behold, Satan hath desired [to have] you, that he may sift [you] as wheat:</a:t>
            </a:r>
            <a:endParaRPr lang="en-US" dirty="0"/>
          </a:p>
          <a:p>
            <a:pPr marL="0" indent="0">
              <a:buNone/>
            </a:pPr>
            <a:r>
              <a:rPr lang="en-US" dirty="0"/>
              <a:t/>
            </a:r>
            <a:br>
              <a:rPr lang="en-US" dirty="0"/>
            </a:br>
            <a:r>
              <a:rPr lang="en-US" dirty="0" smtClean="0"/>
              <a:t/>
            </a:r>
            <a:br>
              <a:rPr lang="en-US" dirty="0" smtClean="0"/>
            </a:br>
            <a:r>
              <a:rPr lang="en-US" dirty="0" smtClean="0"/>
              <a:t/>
            </a:r>
            <a:br>
              <a:rPr lang="en-US" dirty="0" smtClean="0"/>
            </a:br>
            <a:r>
              <a:rPr lang="en-US" dirty="0" smtClean="0"/>
              <a:t/>
            </a:r>
            <a:br>
              <a:rPr lang="en-US" dirty="0" smtClean="0"/>
            </a:br>
            <a:endParaRPr lang="en-US" dirty="0" smtClean="0"/>
          </a:p>
          <a:p>
            <a:pPr marL="0" indent="0">
              <a:buNone/>
            </a:pPr>
            <a:endParaRPr lang="en-US" dirty="0"/>
          </a:p>
        </p:txBody>
      </p:sp>
    </p:spTree>
    <p:extLst>
      <p:ext uri="{BB962C8B-B14F-4D97-AF65-F5344CB8AC3E}">
        <p14:creationId xmlns:p14="http://schemas.microsoft.com/office/powerpoint/2010/main" val="3615224457"/>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We must be very </a:t>
            </a:r>
            <a:r>
              <a:rPr lang="en-US" b="1" u="sng" dirty="0"/>
              <a:t>circumspect</a:t>
            </a:r>
            <a:r>
              <a:rPr lang="en-US" b="1" dirty="0"/>
              <a:t> as it regards the enemies advances.</a:t>
            </a:r>
            <a:endParaRPr lang="en-US" u="sng" dirty="0"/>
          </a:p>
        </p:txBody>
      </p:sp>
      <p:sp>
        <p:nvSpPr>
          <p:cNvPr id="3" name="Content Placeholder 2"/>
          <p:cNvSpPr>
            <a:spLocks noGrp="1"/>
          </p:cNvSpPr>
          <p:nvPr>
            <p:ph idx="1"/>
          </p:nvPr>
        </p:nvSpPr>
        <p:spPr>
          <a:xfrm>
            <a:off x="838200" y="1825625"/>
            <a:ext cx="10934700" cy="2955925"/>
          </a:xfrm>
        </p:spPr>
        <p:txBody>
          <a:bodyPr>
            <a:noAutofit/>
          </a:bodyPr>
          <a:lstStyle/>
          <a:p>
            <a:pPr marL="0" indent="0">
              <a:buNone/>
            </a:pPr>
            <a:r>
              <a:rPr lang="en-US" b="1" u="sng" dirty="0"/>
              <a:t>Worldly Assault</a:t>
            </a:r>
            <a:endParaRPr lang="en-US" dirty="0"/>
          </a:p>
          <a:p>
            <a:pPr marL="0" indent="0">
              <a:buNone/>
            </a:pPr>
            <a:r>
              <a:rPr lang="en-US" b="1" i="1" dirty="0"/>
              <a:t>15 </a:t>
            </a:r>
            <a:r>
              <a:rPr lang="en-US" i="1" dirty="0"/>
              <a:t>Love not the world, neither the things that are in the world. If any man love the world, the love of the Father is not in him.</a:t>
            </a:r>
            <a:endParaRPr lang="en-US" dirty="0"/>
          </a:p>
          <a:p>
            <a:pPr marL="0" indent="0">
              <a:buNone/>
            </a:pPr>
            <a:r>
              <a:rPr lang="en-US" b="1" i="1" dirty="0"/>
              <a:t>16 </a:t>
            </a:r>
            <a:r>
              <a:rPr lang="en-US" i="1" dirty="0"/>
              <a:t>For all that is in the world, the lust of the flesh, and the lust of the eyes, and the pride of life, is not of the Father, but is of the world.</a:t>
            </a:r>
            <a:endParaRPr lang="en-US" dirty="0"/>
          </a:p>
          <a:p>
            <a:pPr marL="0" indent="0">
              <a:buNone/>
            </a:pPr>
            <a:r>
              <a:rPr lang="en-US" b="1" i="1" dirty="0"/>
              <a:t>17 </a:t>
            </a:r>
            <a:r>
              <a:rPr lang="en-US" i="1" dirty="0"/>
              <a:t>And the world </a:t>
            </a:r>
            <a:r>
              <a:rPr lang="en-US" i="1" dirty="0" err="1"/>
              <a:t>passeth</a:t>
            </a:r>
            <a:r>
              <a:rPr lang="en-US" i="1" dirty="0"/>
              <a:t> away, and the lust thereof: but he that doeth the will of God </a:t>
            </a:r>
            <a:r>
              <a:rPr lang="en-US" i="1" dirty="0" err="1"/>
              <a:t>abideth</a:t>
            </a:r>
            <a:r>
              <a:rPr lang="en-US" i="1" dirty="0"/>
              <a:t> for ever.</a:t>
            </a:r>
            <a:r>
              <a:rPr lang="en-US" dirty="0"/>
              <a:t/>
            </a:r>
            <a:br>
              <a:rPr lang="en-US" dirty="0"/>
            </a:br>
            <a:r>
              <a:rPr lang="en-US" dirty="0" smtClean="0"/>
              <a:t/>
            </a:r>
            <a:br>
              <a:rPr lang="en-US" dirty="0" smtClean="0"/>
            </a:br>
            <a:r>
              <a:rPr lang="en-US" dirty="0" smtClean="0"/>
              <a:t/>
            </a:r>
            <a:br>
              <a:rPr lang="en-US" dirty="0" smtClean="0"/>
            </a:br>
            <a:r>
              <a:rPr lang="en-US" dirty="0" smtClean="0"/>
              <a:t/>
            </a:r>
            <a:br>
              <a:rPr lang="en-US" dirty="0" smtClean="0"/>
            </a:br>
            <a:endParaRPr lang="en-US" dirty="0" smtClean="0"/>
          </a:p>
          <a:p>
            <a:pPr marL="0" indent="0">
              <a:buNone/>
            </a:pPr>
            <a:endParaRPr lang="en-US" dirty="0"/>
          </a:p>
        </p:txBody>
      </p:sp>
    </p:spTree>
    <p:extLst>
      <p:ext uri="{BB962C8B-B14F-4D97-AF65-F5344CB8AC3E}">
        <p14:creationId xmlns:p14="http://schemas.microsoft.com/office/powerpoint/2010/main" val="308767519"/>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We must be very </a:t>
            </a:r>
            <a:r>
              <a:rPr lang="en-US" b="1" u="sng" dirty="0"/>
              <a:t>circumspect</a:t>
            </a:r>
            <a:r>
              <a:rPr lang="en-US" b="1" dirty="0"/>
              <a:t> as it regards the enemies advances.</a:t>
            </a:r>
            <a:endParaRPr lang="en-US" u="sng" dirty="0"/>
          </a:p>
        </p:txBody>
      </p:sp>
      <p:sp>
        <p:nvSpPr>
          <p:cNvPr id="3" name="Content Placeholder 2"/>
          <p:cNvSpPr>
            <a:spLocks noGrp="1"/>
          </p:cNvSpPr>
          <p:nvPr>
            <p:ph idx="1"/>
          </p:nvPr>
        </p:nvSpPr>
        <p:spPr>
          <a:xfrm>
            <a:off x="838200" y="1825625"/>
            <a:ext cx="10934700" cy="2955925"/>
          </a:xfrm>
        </p:spPr>
        <p:txBody>
          <a:bodyPr>
            <a:noAutofit/>
          </a:bodyPr>
          <a:lstStyle/>
          <a:p>
            <a:pPr marL="0" indent="0">
              <a:buNone/>
            </a:pPr>
            <a:r>
              <a:rPr lang="en-US" b="1" u="sng" dirty="0"/>
              <a:t>Fleshly Assault</a:t>
            </a:r>
            <a:endParaRPr lang="en-US" dirty="0"/>
          </a:p>
          <a:p>
            <a:pPr marL="0" indent="0">
              <a:buNone/>
            </a:pPr>
            <a:r>
              <a:rPr lang="en-US" i="1" dirty="0"/>
              <a:t>Rom 7:18For I know that in me (that is, in my flesh,) </a:t>
            </a:r>
            <a:r>
              <a:rPr lang="en-US" i="1" dirty="0" err="1"/>
              <a:t>dwelleth</a:t>
            </a:r>
            <a:r>
              <a:rPr lang="en-US" i="1" dirty="0"/>
              <a:t> no good thing: for to will is present with me; but [how] to perform that which is good I find not</a:t>
            </a:r>
            <a:r>
              <a:rPr lang="en-US" i="1" dirty="0" smtClean="0"/>
              <a:t>.</a:t>
            </a:r>
            <a:r>
              <a:rPr lang="en-US" dirty="0"/>
              <a:t/>
            </a:r>
            <a:br>
              <a:rPr lang="en-US" dirty="0"/>
            </a:br>
            <a:r>
              <a:rPr lang="en-US" dirty="0"/>
              <a:t/>
            </a:r>
            <a:br>
              <a:rPr lang="en-US" dirty="0"/>
            </a:br>
            <a:r>
              <a:rPr lang="en-US" dirty="0" smtClean="0"/>
              <a:t/>
            </a:r>
            <a:br>
              <a:rPr lang="en-US" dirty="0" smtClean="0"/>
            </a:br>
            <a:r>
              <a:rPr lang="en-US" dirty="0" smtClean="0"/>
              <a:t/>
            </a:r>
            <a:br>
              <a:rPr lang="en-US" dirty="0" smtClean="0"/>
            </a:br>
            <a:r>
              <a:rPr lang="en-US" dirty="0" smtClean="0"/>
              <a:t/>
            </a:r>
            <a:br>
              <a:rPr lang="en-US" dirty="0" smtClean="0"/>
            </a:br>
            <a:endParaRPr lang="en-US" dirty="0" smtClean="0"/>
          </a:p>
          <a:p>
            <a:pPr marL="0" indent="0">
              <a:buNone/>
            </a:pPr>
            <a:endParaRPr lang="en-US" dirty="0"/>
          </a:p>
        </p:txBody>
      </p:sp>
    </p:spTree>
    <p:extLst>
      <p:ext uri="{BB962C8B-B14F-4D97-AF65-F5344CB8AC3E}">
        <p14:creationId xmlns:p14="http://schemas.microsoft.com/office/powerpoint/2010/main" val="3704011357"/>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Topic #1 Technology</a:t>
            </a:r>
            <a:endParaRPr lang="en-US" dirty="0"/>
          </a:p>
        </p:txBody>
      </p:sp>
      <p:sp>
        <p:nvSpPr>
          <p:cNvPr id="3" name="Content Placeholder 2"/>
          <p:cNvSpPr>
            <a:spLocks noGrp="1"/>
          </p:cNvSpPr>
          <p:nvPr>
            <p:ph idx="1"/>
          </p:nvPr>
        </p:nvSpPr>
        <p:spPr>
          <a:xfrm>
            <a:off x="838200" y="1690688"/>
            <a:ext cx="10515600" cy="4351338"/>
          </a:xfrm>
        </p:spPr>
        <p:txBody>
          <a:bodyPr>
            <a:normAutofit/>
          </a:bodyPr>
          <a:lstStyle/>
          <a:p>
            <a:pPr marL="0" indent="0">
              <a:buNone/>
            </a:pPr>
            <a:r>
              <a:rPr lang="en-US" sz="3600" b="1" u="sng" dirty="0"/>
              <a:t>Establish digital </a:t>
            </a:r>
            <a:r>
              <a:rPr lang="en-US" sz="3600" b="1" u="sng" dirty="0" smtClean="0"/>
              <a:t>boundaries</a:t>
            </a:r>
            <a:endParaRPr lang="en-US" sz="3600" u="sng" dirty="0"/>
          </a:p>
        </p:txBody>
      </p:sp>
    </p:spTree>
    <p:extLst>
      <p:ext uri="{BB962C8B-B14F-4D97-AF65-F5344CB8AC3E}">
        <p14:creationId xmlns:p14="http://schemas.microsoft.com/office/powerpoint/2010/main" val="2757408174"/>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Topic #1 Technology</a:t>
            </a:r>
            <a:endParaRPr lang="en-US" dirty="0"/>
          </a:p>
        </p:txBody>
      </p:sp>
      <p:sp>
        <p:nvSpPr>
          <p:cNvPr id="3" name="Content Placeholder 2"/>
          <p:cNvSpPr>
            <a:spLocks noGrp="1"/>
          </p:cNvSpPr>
          <p:nvPr>
            <p:ph idx="1"/>
          </p:nvPr>
        </p:nvSpPr>
        <p:spPr>
          <a:xfrm>
            <a:off x="838200" y="1690688"/>
            <a:ext cx="10515600" cy="4351338"/>
          </a:xfrm>
        </p:spPr>
        <p:txBody>
          <a:bodyPr>
            <a:normAutofit/>
          </a:bodyPr>
          <a:lstStyle/>
          <a:p>
            <a:pPr marL="0" indent="0">
              <a:buNone/>
            </a:pPr>
            <a:r>
              <a:rPr lang="en-US" sz="3600" b="1" u="sng" dirty="0"/>
              <a:t>Establish digital boundaries</a:t>
            </a:r>
            <a:endParaRPr lang="en-US" sz="3600" u="sng" dirty="0"/>
          </a:p>
          <a:p>
            <a:pPr fontAlgn="base"/>
            <a:r>
              <a:rPr lang="en-US" dirty="0" smtClean="0"/>
              <a:t>Ask </a:t>
            </a:r>
            <a:r>
              <a:rPr lang="en-US" dirty="0"/>
              <a:t>yourself: </a:t>
            </a:r>
            <a:r>
              <a:rPr lang="en-US" i="1" dirty="0"/>
              <a:t>When should they get a phone? Why? Should it have data</a:t>
            </a:r>
            <a:r>
              <a:rPr lang="en-US" i="1" dirty="0" smtClean="0"/>
              <a:t>?</a:t>
            </a:r>
            <a:endParaRPr lang="en-US" dirty="0"/>
          </a:p>
        </p:txBody>
      </p:sp>
    </p:spTree>
    <p:extLst>
      <p:ext uri="{BB962C8B-B14F-4D97-AF65-F5344CB8AC3E}">
        <p14:creationId xmlns:p14="http://schemas.microsoft.com/office/powerpoint/2010/main" val="3151042670"/>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Topic #1 Technology</a:t>
            </a:r>
            <a:endParaRPr lang="en-US" dirty="0"/>
          </a:p>
        </p:txBody>
      </p:sp>
      <p:sp>
        <p:nvSpPr>
          <p:cNvPr id="3" name="Content Placeholder 2"/>
          <p:cNvSpPr>
            <a:spLocks noGrp="1"/>
          </p:cNvSpPr>
          <p:nvPr>
            <p:ph idx="1"/>
          </p:nvPr>
        </p:nvSpPr>
        <p:spPr>
          <a:xfrm>
            <a:off x="838200" y="1690688"/>
            <a:ext cx="10515600" cy="4351338"/>
          </a:xfrm>
        </p:spPr>
        <p:txBody>
          <a:bodyPr>
            <a:normAutofit/>
          </a:bodyPr>
          <a:lstStyle/>
          <a:p>
            <a:pPr marL="0" indent="0">
              <a:buNone/>
            </a:pPr>
            <a:r>
              <a:rPr lang="en-US" sz="3600" b="1" u="sng" dirty="0"/>
              <a:t>Establish digital boundaries</a:t>
            </a:r>
            <a:endParaRPr lang="en-US" sz="3600" u="sng" dirty="0"/>
          </a:p>
          <a:p>
            <a:pPr fontAlgn="base"/>
            <a:r>
              <a:rPr lang="en-US" dirty="0" smtClean="0"/>
              <a:t>Ask </a:t>
            </a:r>
            <a:r>
              <a:rPr lang="en-US" dirty="0"/>
              <a:t>yourself: </a:t>
            </a:r>
            <a:r>
              <a:rPr lang="en-US" i="1" dirty="0"/>
              <a:t>When should they get a phone? Why? Should it have data?</a:t>
            </a:r>
            <a:endParaRPr lang="en-US" dirty="0"/>
          </a:p>
          <a:p>
            <a:pPr fontAlgn="base"/>
            <a:r>
              <a:rPr lang="en-US" dirty="0"/>
              <a:t>Ask yourself:  If they have a data plan, what time do they give you their phone? 8pm? 9pm</a:t>
            </a:r>
            <a:r>
              <a:rPr lang="en-US" dirty="0" smtClean="0"/>
              <a:t>?</a:t>
            </a:r>
            <a:endParaRPr lang="en-US" dirty="0"/>
          </a:p>
        </p:txBody>
      </p:sp>
    </p:spTree>
    <p:extLst>
      <p:ext uri="{BB962C8B-B14F-4D97-AF65-F5344CB8AC3E}">
        <p14:creationId xmlns:p14="http://schemas.microsoft.com/office/powerpoint/2010/main" val="2558729556"/>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Topic #1 Technology</a:t>
            </a:r>
            <a:endParaRPr lang="en-US" dirty="0"/>
          </a:p>
        </p:txBody>
      </p:sp>
      <p:sp>
        <p:nvSpPr>
          <p:cNvPr id="3" name="Content Placeholder 2"/>
          <p:cNvSpPr>
            <a:spLocks noGrp="1"/>
          </p:cNvSpPr>
          <p:nvPr>
            <p:ph idx="1"/>
          </p:nvPr>
        </p:nvSpPr>
        <p:spPr>
          <a:xfrm>
            <a:off x="838200" y="1690688"/>
            <a:ext cx="10515600" cy="4351338"/>
          </a:xfrm>
        </p:spPr>
        <p:txBody>
          <a:bodyPr>
            <a:normAutofit/>
          </a:bodyPr>
          <a:lstStyle/>
          <a:p>
            <a:pPr marL="0" indent="0">
              <a:buNone/>
            </a:pPr>
            <a:r>
              <a:rPr lang="en-US" sz="3600" b="1" u="sng" dirty="0"/>
              <a:t>Establish digital boundaries</a:t>
            </a:r>
            <a:endParaRPr lang="en-US" sz="3600" u="sng" dirty="0"/>
          </a:p>
          <a:p>
            <a:pPr fontAlgn="base"/>
            <a:r>
              <a:rPr lang="en-US" dirty="0" smtClean="0"/>
              <a:t>Ask </a:t>
            </a:r>
            <a:r>
              <a:rPr lang="en-US" dirty="0"/>
              <a:t>yourself: </a:t>
            </a:r>
            <a:r>
              <a:rPr lang="en-US" i="1" dirty="0"/>
              <a:t>When should they get a phone? Why? Should it have data?</a:t>
            </a:r>
            <a:endParaRPr lang="en-US" dirty="0"/>
          </a:p>
          <a:p>
            <a:pPr fontAlgn="base"/>
            <a:r>
              <a:rPr lang="en-US" dirty="0"/>
              <a:t>Ask yourself:  If they have a data plan, what time do they give you their phone? 8pm? 9pm?</a:t>
            </a:r>
          </a:p>
          <a:p>
            <a:pPr fontAlgn="base"/>
            <a:r>
              <a:rPr lang="en-US" dirty="0"/>
              <a:t>Regulating their phone/computer with pornographic accountability software.</a:t>
            </a:r>
          </a:p>
          <a:p>
            <a:pPr marL="0" indent="0">
              <a:buNone/>
            </a:pPr>
            <a:endParaRPr lang="en-US" dirty="0"/>
          </a:p>
        </p:txBody>
      </p:sp>
    </p:spTree>
    <p:extLst>
      <p:ext uri="{BB962C8B-B14F-4D97-AF65-F5344CB8AC3E}">
        <p14:creationId xmlns:p14="http://schemas.microsoft.com/office/powerpoint/2010/main" val="3551565884"/>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Topic #1 Technology</a:t>
            </a:r>
            <a:endParaRPr lang="en-US" dirty="0"/>
          </a:p>
        </p:txBody>
      </p:sp>
      <p:sp>
        <p:nvSpPr>
          <p:cNvPr id="3" name="Content Placeholder 2"/>
          <p:cNvSpPr>
            <a:spLocks noGrp="1"/>
          </p:cNvSpPr>
          <p:nvPr>
            <p:ph idx="1"/>
          </p:nvPr>
        </p:nvSpPr>
        <p:spPr>
          <a:xfrm>
            <a:off x="838200" y="1690688"/>
            <a:ext cx="10515600" cy="4351338"/>
          </a:xfrm>
        </p:spPr>
        <p:txBody>
          <a:bodyPr>
            <a:normAutofit/>
          </a:bodyPr>
          <a:lstStyle/>
          <a:p>
            <a:pPr marL="0" indent="0">
              <a:buNone/>
            </a:pPr>
            <a:r>
              <a:rPr lang="en-US" sz="3600" b="1" u="sng" dirty="0"/>
              <a:t>Establish digital boundaries</a:t>
            </a:r>
            <a:endParaRPr lang="en-US" sz="3600" u="sng" dirty="0"/>
          </a:p>
          <a:p>
            <a:pPr fontAlgn="base"/>
            <a:r>
              <a:rPr lang="en-US" dirty="0" smtClean="0"/>
              <a:t>Ask </a:t>
            </a:r>
            <a:r>
              <a:rPr lang="en-US" dirty="0"/>
              <a:t>yourself: </a:t>
            </a:r>
            <a:r>
              <a:rPr lang="en-US" i="1" dirty="0"/>
              <a:t>When should they get a phone? Why? Should it have data?</a:t>
            </a:r>
            <a:endParaRPr lang="en-US" dirty="0"/>
          </a:p>
          <a:p>
            <a:pPr fontAlgn="base"/>
            <a:r>
              <a:rPr lang="en-US" dirty="0"/>
              <a:t>Ask yourself:  If they have a data plan, what time do they give you their phone? 8pm? 9pm?</a:t>
            </a:r>
          </a:p>
          <a:p>
            <a:pPr fontAlgn="base"/>
            <a:r>
              <a:rPr lang="en-US" dirty="0"/>
              <a:t>Regulating their phone/computer with pornographic accountability software.</a:t>
            </a:r>
          </a:p>
          <a:p>
            <a:pPr fontAlgn="base"/>
            <a:r>
              <a:rPr lang="en-US" dirty="0"/>
              <a:t>Discuss internet ethics &amp; social boundaries. (who you should and shouldn’t talk to)</a:t>
            </a:r>
          </a:p>
          <a:p>
            <a:pPr marL="0" indent="0">
              <a:buNone/>
            </a:pPr>
            <a:endParaRPr lang="en-US" dirty="0"/>
          </a:p>
        </p:txBody>
      </p:sp>
    </p:spTree>
    <p:extLst>
      <p:ext uri="{BB962C8B-B14F-4D97-AF65-F5344CB8AC3E}">
        <p14:creationId xmlns:p14="http://schemas.microsoft.com/office/powerpoint/2010/main" val="3749562079"/>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Topic #1 Technology</a:t>
            </a:r>
            <a:endParaRPr lang="en-US" dirty="0"/>
          </a:p>
        </p:txBody>
      </p:sp>
      <p:sp>
        <p:nvSpPr>
          <p:cNvPr id="3" name="Content Placeholder 2"/>
          <p:cNvSpPr>
            <a:spLocks noGrp="1"/>
          </p:cNvSpPr>
          <p:nvPr>
            <p:ph idx="1"/>
          </p:nvPr>
        </p:nvSpPr>
        <p:spPr>
          <a:xfrm>
            <a:off x="838200" y="1690688"/>
            <a:ext cx="10515600" cy="4351338"/>
          </a:xfrm>
        </p:spPr>
        <p:txBody>
          <a:bodyPr>
            <a:normAutofit lnSpcReduction="10000"/>
          </a:bodyPr>
          <a:lstStyle/>
          <a:p>
            <a:pPr marL="0" indent="0">
              <a:buNone/>
            </a:pPr>
            <a:r>
              <a:rPr lang="en-US" sz="3600" b="1" u="sng" dirty="0"/>
              <a:t>Establish digital boundaries</a:t>
            </a:r>
            <a:endParaRPr lang="en-US" sz="3600" u="sng" dirty="0"/>
          </a:p>
          <a:p>
            <a:pPr fontAlgn="base"/>
            <a:r>
              <a:rPr lang="en-US" dirty="0" smtClean="0"/>
              <a:t>Ask </a:t>
            </a:r>
            <a:r>
              <a:rPr lang="en-US" dirty="0"/>
              <a:t>yourself: </a:t>
            </a:r>
            <a:r>
              <a:rPr lang="en-US" i="1" dirty="0"/>
              <a:t>When should they get a phone? Why? Should it have data?</a:t>
            </a:r>
            <a:endParaRPr lang="en-US" dirty="0"/>
          </a:p>
          <a:p>
            <a:pPr fontAlgn="base"/>
            <a:r>
              <a:rPr lang="en-US" dirty="0"/>
              <a:t>Ask yourself:  If they have a data plan, what time do they give you their phone? 8pm? 9pm?</a:t>
            </a:r>
          </a:p>
          <a:p>
            <a:pPr fontAlgn="base"/>
            <a:r>
              <a:rPr lang="en-US" dirty="0"/>
              <a:t>Regulating their phone/computer with pornographic accountability software.</a:t>
            </a:r>
          </a:p>
          <a:p>
            <a:pPr fontAlgn="base"/>
            <a:r>
              <a:rPr lang="en-US" dirty="0"/>
              <a:t>Discuss internet ethics &amp; social boundaries. (who you should and shouldn’t talk to)</a:t>
            </a:r>
          </a:p>
          <a:p>
            <a:pPr fontAlgn="base"/>
            <a:r>
              <a:rPr lang="en-US" dirty="0"/>
              <a:t>What is </a:t>
            </a:r>
            <a:r>
              <a:rPr lang="en-US" b="1" u="sng" dirty="0" smtClean="0"/>
              <a:t>blamelessness</a:t>
            </a:r>
            <a:r>
              <a:rPr lang="en-US" dirty="0" smtClean="0"/>
              <a:t> </a:t>
            </a:r>
            <a:r>
              <a:rPr lang="en-US" dirty="0"/>
              <a:t>as it regards social media? </a:t>
            </a:r>
            <a:r>
              <a:rPr lang="en-US" b="1" i="1" dirty="0"/>
              <a:t>1 Tim 5:7; 1 </a:t>
            </a:r>
            <a:r>
              <a:rPr lang="en-US" b="1" i="1" dirty="0" err="1"/>
              <a:t>Cor</a:t>
            </a:r>
            <a:r>
              <a:rPr lang="en-US" b="1" i="1" dirty="0"/>
              <a:t> 3:3</a:t>
            </a:r>
            <a:endParaRPr lang="en-US" dirty="0"/>
          </a:p>
          <a:p>
            <a:pPr marL="0" indent="0">
              <a:buNone/>
            </a:pPr>
            <a:endParaRPr lang="en-US" dirty="0"/>
          </a:p>
        </p:txBody>
      </p:sp>
    </p:spTree>
    <p:extLst>
      <p:ext uri="{BB962C8B-B14F-4D97-AF65-F5344CB8AC3E}">
        <p14:creationId xmlns:p14="http://schemas.microsoft.com/office/powerpoint/2010/main" val="8228538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the schoolmaster? Gal 3:24-35</a:t>
            </a:r>
            <a:endParaRPr lang="en-US" dirty="0"/>
          </a:p>
        </p:txBody>
      </p:sp>
      <p:sp>
        <p:nvSpPr>
          <p:cNvPr id="3" name="Content Placeholder 2"/>
          <p:cNvSpPr>
            <a:spLocks noGrp="1"/>
          </p:cNvSpPr>
          <p:nvPr>
            <p:ph idx="1"/>
          </p:nvPr>
        </p:nvSpPr>
        <p:spPr/>
        <p:txBody>
          <a:bodyPr/>
          <a:lstStyle/>
          <a:p>
            <a:pPr fontAlgn="base"/>
            <a:r>
              <a:rPr lang="en-US" dirty="0" smtClean="0"/>
              <a:t>So our children grow </a:t>
            </a:r>
            <a:r>
              <a:rPr lang="en-US" dirty="0"/>
              <a:t>to understand </a:t>
            </a:r>
            <a:r>
              <a:rPr lang="en-US" b="1" dirty="0"/>
              <a:t>what God </a:t>
            </a:r>
            <a:r>
              <a:rPr lang="en-US" b="1" u="sng" dirty="0"/>
              <a:t>values</a:t>
            </a:r>
          </a:p>
          <a:p>
            <a:pPr fontAlgn="base"/>
            <a:r>
              <a:rPr lang="en-US" dirty="0" smtClean="0"/>
              <a:t>So our children grow to </a:t>
            </a:r>
            <a:r>
              <a:rPr lang="en-US" dirty="0"/>
              <a:t>understand that </a:t>
            </a:r>
            <a:r>
              <a:rPr lang="en-US" b="1" dirty="0"/>
              <a:t>temptation &amp; sin are </a:t>
            </a:r>
            <a:r>
              <a:rPr lang="en-US" b="1" dirty="0" smtClean="0"/>
              <a:t>a </a:t>
            </a:r>
            <a:r>
              <a:rPr lang="en-US" b="1" u="sng" dirty="0" smtClean="0"/>
              <a:t>reality</a:t>
            </a:r>
            <a:endParaRPr lang="en-US" b="1" u="sng" dirty="0"/>
          </a:p>
          <a:p>
            <a:pPr fontAlgn="base"/>
            <a:r>
              <a:rPr lang="en-US" dirty="0" smtClean="0"/>
              <a:t>So our children grow </a:t>
            </a:r>
            <a:r>
              <a:rPr lang="en-US" dirty="0"/>
              <a:t>to understand that </a:t>
            </a:r>
            <a:r>
              <a:rPr lang="en-US" b="1" dirty="0"/>
              <a:t>sin has </a:t>
            </a:r>
            <a:r>
              <a:rPr lang="en-US" b="1" u="sng" dirty="0"/>
              <a:t>consequence</a:t>
            </a:r>
          </a:p>
          <a:p>
            <a:pPr fontAlgn="base"/>
            <a:r>
              <a:rPr lang="en-US" dirty="0" smtClean="0"/>
              <a:t>So our children grow </a:t>
            </a:r>
            <a:r>
              <a:rPr lang="en-US" dirty="0"/>
              <a:t>to understand they have </a:t>
            </a:r>
            <a:r>
              <a:rPr lang="en-US" b="1" dirty="0"/>
              <a:t>a</a:t>
            </a:r>
            <a:r>
              <a:rPr lang="en-US" dirty="0"/>
              <a:t> </a:t>
            </a:r>
            <a:r>
              <a:rPr lang="en-US" b="1" dirty="0"/>
              <a:t>sin </a:t>
            </a:r>
            <a:r>
              <a:rPr lang="en-US" b="1" dirty="0" smtClean="0"/>
              <a:t>requires </a:t>
            </a:r>
            <a:r>
              <a:rPr lang="en-US" b="1" u="sng" dirty="0" smtClean="0"/>
              <a:t>repentance</a:t>
            </a:r>
            <a:endParaRPr lang="en-US" b="1" u="sng" dirty="0"/>
          </a:p>
          <a:p>
            <a:pPr fontAlgn="base"/>
            <a:r>
              <a:rPr lang="en-US" dirty="0" smtClean="0"/>
              <a:t>So our children grow </a:t>
            </a:r>
            <a:r>
              <a:rPr lang="en-US" dirty="0"/>
              <a:t>to understand the </a:t>
            </a:r>
            <a:r>
              <a:rPr lang="en-US" b="1" dirty="0" smtClean="0"/>
              <a:t>power </a:t>
            </a:r>
            <a:r>
              <a:rPr lang="en-US" b="1" dirty="0"/>
              <a:t>of </a:t>
            </a:r>
            <a:r>
              <a:rPr lang="en-US" b="1" u="sng" dirty="0"/>
              <a:t>forgiveness</a:t>
            </a:r>
          </a:p>
          <a:p>
            <a:pPr marL="0" indent="0">
              <a:buNone/>
            </a:pPr>
            <a:endParaRPr lang="en-US" dirty="0"/>
          </a:p>
        </p:txBody>
      </p:sp>
    </p:spTree>
    <p:extLst>
      <p:ext uri="{BB962C8B-B14F-4D97-AF65-F5344CB8AC3E}">
        <p14:creationId xmlns:p14="http://schemas.microsoft.com/office/powerpoint/2010/main" val="3277754983"/>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Topic #2 </a:t>
            </a:r>
            <a:r>
              <a:rPr lang="en-US" b="1" dirty="0"/>
              <a:t>Dating &amp; Relationships</a:t>
            </a:r>
            <a:endParaRPr lang="en-US" dirty="0"/>
          </a:p>
        </p:txBody>
      </p:sp>
      <p:sp>
        <p:nvSpPr>
          <p:cNvPr id="3" name="Content Placeholder 2"/>
          <p:cNvSpPr>
            <a:spLocks noGrp="1"/>
          </p:cNvSpPr>
          <p:nvPr>
            <p:ph idx="1"/>
          </p:nvPr>
        </p:nvSpPr>
        <p:spPr>
          <a:xfrm>
            <a:off x="838200" y="1690688"/>
            <a:ext cx="10515600" cy="4351338"/>
          </a:xfrm>
        </p:spPr>
        <p:txBody>
          <a:bodyPr>
            <a:normAutofit/>
          </a:bodyPr>
          <a:lstStyle/>
          <a:p>
            <a:pPr marL="0" indent="0">
              <a:buNone/>
            </a:pPr>
            <a:r>
              <a:rPr lang="en-US" sz="3600" b="1" u="sng" dirty="0"/>
              <a:t>A Vision for </a:t>
            </a:r>
            <a:r>
              <a:rPr lang="en-US" sz="3600" b="1" u="sng" dirty="0" smtClean="0"/>
              <a:t>Relationships</a:t>
            </a:r>
          </a:p>
        </p:txBody>
      </p:sp>
    </p:spTree>
    <p:extLst>
      <p:ext uri="{BB962C8B-B14F-4D97-AF65-F5344CB8AC3E}">
        <p14:creationId xmlns:p14="http://schemas.microsoft.com/office/powerpoint/2010/main" val="2422315132"/>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Topic #2 </a:t>
            </a:r>
            <a:r>
              <a:rPr lang="en-US" b="1" dirty="0"/>
              <a:t>Dating &amp; Relationships</a:t>
            </a:r>
            <a:endParaRPr lang="en-US" dirty="0"/>
          </a:p>
        </p:txBody>
      </p:sp>
      <p:sp>
        <p:nvSpPr>
          <p:cNvPr id="3" name="Content Placeholder 2"/>
          <p:cNvSpPr>
            <a:spLocks noGrp="1"/>
          </p:cNvSpPr>
          <p:nvPr>
            <p:ph idx="1"/>
          </p:nvPr>
        </p:nvSpPr>
        <p:spPr>
          <a:xfrm>
            <a:off x="838200" y="1690688"/>
            <a:ext cx="10515600" cy="4351338"/>
          </a:xfrm>
        </p:spPr>
        <p:txBody>
          <a:bodyPr>
            <a:normAutofit/>
          </a:bodyPr>
          <a:lstStyle/>
          <a:p>
            <a:pPr marL="0" indent="0">
              <a:buNone/>
            </a:pPr>
            <a:r>
              <a:rPr lang="en-US" sz="3600" b="1" u="sng" dirty="0"/>
              <a:t>A Vision for </a:t>
            </a:r>
            <a:r>
              <a:rPr lang="en-US" sz="3600" b="1" u="sng" dirty="0" smtClean="0"/>
              <a:t>Relationships</a:t>
            </a:r>
          </a:p>
          <a:p>
            <a:pPr fontAlgn="base"/>
            <a:r>
              <a:rPr lang="en-US" dirty="0"/>
              <a:t>Teaching them what marriage is for. </a:t>
            </a:r>
            <a:r>
              <a:rPr lang="en-US" b="1" i="1" dirty="0"/>
              <a:t>Gen. 2; </a:t>
            </a:r>
            <a:r>
              <a:rPr lang="en-US" b="1" i="1" dirty="0" err="1"/>
              <a:t>Eph</a:t>
            </a:r>
            <a:r>
              <a:rPr lang="en-US" b="1" i="1" dirty="0"/>
              <a:t> </a:t>
            </a:r>
            <a:r>
              <a:rPr lang="en-US" b="1" i="1" dirty="0" smtClean="0"/>
              <a:t>5</a:t>
            </a:r>
            <a:endParaRPr lang="en-US" dirty="0"/>
          </a:p>
        </p:txBody>
      </p:sp>
    </p:spTree>
    <p:extLst>
      <p:ext uri="{BB962C8B-B14F-4D97-AF65-F5344CB8AC3E}">
        <p14:creationId xmlns:p14="http://schemas.microsoft.com/office/powerpoint/2010/main" val="882807465"/>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Topic #2 </a:t>
            </a:r>
            <a:r>
              <a:rPr lang="en-US" b="1" dirty="0"/>
              <a:t>Dating &amp; Relationships</a:t>
            </a:r>
            <a:endParaRPr lang="en-US" dirty="0"/>
          </a:p>
        </p:txBody>
      </p:sp>
      <p:sp>
        <p:nvSpPr>
          <p:cNvPr id="3" name="Content Placeholder 2"/>
          <p:cNvSpPr>
            <a:spLocks noGrp="1"/>
          </p:cNvSpPr>
          <p:nvPr>
            <p:ph idx="1"/>
          </p:nvPr>
        </p:nvSpPr>
        <p:spPr>
          <a:xfrm>
            <a:off x="838200" y="1690688"/>
            <a:ext cx="10515600" cy="4351338"/>
          </a:xfrm>
        </p:spPr>
        <p:txBody>
          <a:bodyPr>
            <a:normAutofit/>
          </a:bodyPr>
          <a:lstStyle/>
          <a:p>
            <a:pPr marL="0" indent="0">
              <a:buNone/>
            </a:pPr>
            <a:r>
              <a:rPr lang="en-US" sz="3600" b="1" u="sng" dirty="0"/>
              <a:t>A Vision for </a:t>
            </a:r>
            <a:r>
              <a:rPr lang="en-US" sz="3600" b="1" u="sng" dirty="0" smtClean="0"/>
              <a:t>Relationships</a:t>
            </a:r>
          </a:p>
          <a:p>
            <a:pPr fontAlgn="base"/>
            <a:r>
              <a:rPr lang="en-US" dirty="0"/>
              <a:t>Teaching them what marriage is for. </a:t>
            </a:r>
            <a:r>
              <a:rPr lang="en-US" b="1" i="1" dirty="0"/>
              <a:t>Gen. 2; </a:t>
            </a:r>
            <a:r>
              <a:rPr lang="en-US" b="1" i="1" dirty="0" err="1"/>
              <a:t>Eph</a:t>
            </a:r>
            <a:r>
              <a:rPr lang="en-US" b="1" i="1" dirty="0"/>
              <a:t> 5</a:t>
            </a:r>
            <a:endParaRPr lang="en-US" dirty="0"/>
          </a:p>
          <a:p>
            <a:pPr fontAlgn="base"/>
            <a:r>
              <a:rPr lang="en-US" dirty="0"/>
              <a:t>Modeling a healthy </a:t>
            </a:r>
            <a:r>
              <a:rPr lang="en-US" dirty="0" smtClean="0"/>
              <a:t>marriage</a:t>
            </a:r>
            <a:endParaRPr lang="en-US" dirty="0"/>
          </a:p>
        </p:txBody>
      </p:sp>
    </p:spTree>
    <p:extLst>
      <p:ext uri="{BB962C8B-B14F-4D97-AF65-F5344CB8AC3E}">
        <p14:creationId xmlns:p14="http://schemas.microsoft.com/office/powerpoint/2010/main" val="3662640272"/>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Topic #2 </a:t>
            </a:r>
            <a:r>
              <a:rPr lang="en-US" b="1" dirty="0"/>
              <a:t>Dating &amp; Relationships</a:t>
            </a:r>
            <a:endParaRPr lang="en-US" dirty="0"/>
          </a:p>
        </p:txBody>
      </p:sp>
      <p:sp>
        <p:nvSpPr>
          <p:cNvPr id="3" name="Content Placeholder 2"/>
          <p:cNvSpPr>
            <a:spLocks noGrp="1"/>
          </p:cNvSpPr>
          <p:nvPr>
            <p:ph idx="1"/>
          </p:nvPr>
        </p:nvSpPr>
        <p:spPr>
          <a:xfrm>
            <a:off x="838200" y="1690688"/>
            <a:ext cx="10515600" cy="4351338"/>
          </a:xfrm>
        </p:spPr>
        <p:txBody>
          <a:bodyPr>
            <a:normAutofit/>
          </a:bodyPr>
          <a:lstStyle/>
          <a:p>
            <a:pPr marL="0" indent="0">
              <a:buNone/>
            </a:pPr>
            <a:r>
              <a:rPr lang="en-US" sz="3600" b="1" u="sng" dirty="0"/>
              <a:t>A Vision for </a:t>
            </a:r>
            <a:r>
              <a:rPr lang="en-US" sz="3600" b="1" u="sng" dirty="0" smtClean="0"/>
              <a:t>Relationships</a:t>
            </a:r>
          </a:p>
          <a:p>
            <a:pPr fontAlgn="base"/>
            <a:r>
              <a:rPr lang="en-US" dirty="0"/>
              <a:t>Teaching them what marriage is for. </a:t>
            </a:r>
            <a:r>
              <a:rPr lang="en-US" b="1" i="1" dirty="0"/>
              <a:t>Gen. 2; </a:t>
            </a:r>
            <a:r>
              <a:rPr lang="en-US" b="1" i="1" dirty="0" err="1"/>
              <a:t>Eph</a:t>
            </a:r>
            <a:r>
              <a:rPr lang="en-US" b="1" i="1" dirty="0"/>
              <a:t> 5</a:t>
            </a:r>
            <a:endParaRPr lang="en-US" dirty="0"/>
          </a:p>
          <a:p>
            <a:pPr fontAlgn="base"/>
            <a:r>
              <a:rPr lang="en-US" dirty="0"/>
              <a:t>Modeling a healthy marriage</a:t>
            </a:r>
          </a:p>
          <a:p>
            <a:pPr fontAlgn="base"/>
            <a:r>
              <a:rPr lang="en-US" b="1" u="sng" dirty="0"/>
              <a:t>Establishing</a:t>
            </a:r>
            <a:r>
              <a:rPr lang="en-US" dirty="0"/>
              <a:t> healthy boundaries together </a:t>
            </a:r>
            <a:r>
              <a:rPr lang="en-US" b="1" i="1" dirty="0"/>
              <a:t>Rom. </a:t>
            </a:r>
            <a:r>
              <a:rPr lang="en-US" b="1" i="1" dirty="0" smtClean="0"/>
              <a:t>13:14</a:t>
            </a:r>
            <a:endParaRPr lang="en-US" dirty="0"/>
          </a:p>
        </p:txBody>
      </p:sp>
    </p:spTree>
    <p:extLst>
      <p:ext uri="{BB962C8B-B14F-4D97-AF65-F5344CB8AC3E}">
        <p14:creationId xmlns:p14="http://schemas.microsoft.com/office/powerpoint/2010/main" val="1957181135"/>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Topic #2 </a:t>
            </a:r>
            <a:r>
              <a:rPr lang="en-US" b="1" dirty="0"/>
              <a:t>Dating &amp; Relationships</a:t>
            </a:r>
            <a:endParaRPr lang="en-US" dirty="0"/>
          </a:p>
        </p:txBody>
      </p:sp>
      <p:sp>
        <p:nvSpPr>
          <p:cNvPr id="3" name="Content Placeholder 2"/>
          <p:cNvSpPr>
            <a:spLocks noGrp="1"/>
          </p:cNvSpPr>
          <p:nvPr>
            <p:ph idx="1"/>
          </p:nvPr>
        </p:nvSpPr>
        <p:spPr>
          <a:xfrm>
            <a:off x="838200" y="1690688"/>
            <a:ext cx="10515600" cy="4351338"/>
          </a:xfrm>
        </p:spPr>
        <p:txBody>
          <a:bodyPr>
            <a:normAutofit/>
          </a:bodyPr>
          <a:lstStyle/>
          <a:p>
            <a:pPr marL="0" indent="0">
              <a:buNone/>
            </a:pPr>
            <a:r>
              <a:rPr lang="en-US" sz="3600" b="1" u="sng" dirty="0"/>
              <a:t>A Vision for </a:t>
            </a:r>
            <a:r>
              <a:rPr lang="en-US" sz="3600" b="1" u="sng" dirty="0" smtClean="0"/>
              <a:t>Relationships</a:t>
            </a:r>
          </a:p>
          <a:p>
            <a:pPr fontAlgn="base"/>
            <a:r>
              <a:rPr lang="en-US" dirty="0"/>
              <a:t>Teaching them what marriage is for. </a:t>
            </a:r>
            <a:r>
              <a:rPr lang="en-US" b="1" i="1" dirty="0"/>
              <a:t>Gen. 2; </a:t>
            </a:r>
            <a:r>
              <a:rPr lang="en-US" b="1" i="1" dirty="0" err="1"/>
              <a:t>Eph</a:t>
            </a:r>
            <a:r>
              <a:rPr lang="en-US" b="1" i="1" dirty="0"/>
              <a:t> 5</a:t>
            </a:r>
            <a:endParaRPr lang="en-US" dirty="0"/>
          </a:p>
          <a:p>
            <a:pPr fontAlgn="base"/>
            <a:r>
              <a:rPr lang="en-US" dirty="0"/>
              <a:t>Modeling a healthy marriage</a:t>
            </a:r>
          </a:p>
          <a:p>
            <a:pPr fontAlgn="base"/>
            <a:r>
              <a:rPr lang="en-US" b="1" u="sng" dirty="0"/>
              <a:t>Establishing</a:t>
            </a:r>
            <a:r>
              <a:rPr lang="en-US" dirty="0"/>
              <a:t> healthy boundaries together </a:t>
            </a:r>
            <a:r>
              <a:rPr lang="en-US" b="1" i="1" dirty="0"/>
              <a:t>Rom. </a:t>
            </a:r>
            <a:r>
              <a:rPr lang="en-US" b="1" i="1" dirty="0" smtClean="0"/>
              <a:t>13:14</a:t>
            </a:r>
            <a:endParaRPr lang="en-US" dirty="0"/>
          </a:p>
          <a:p>
            <a:pPr fontAlgn="base"/>
            <a:r>
              <a:rPr lang="en-US" dirty="0"/>
              <a:t>Promote lots of girlfriends/boyfriends in group </a:t>
            </a:r>
            <a:r>
              <a:rPr lang="en-US" dirty="0" smtClean="0"/>
              <a:t>contexts</a:t>
            </a:r>
            <a:endParaRPr lang="en-US" dirty="0"/>
          </a:p>
        </p:txBody>
      </p:sp>
    </p:spTree>
    <p:extLst>
      <p:ext uri="{BB962C8B-B14F-4D97-AF65-F5344CB8AC3E}">
        <p14:creationId xmlns:p14="http://schemas.microsoft.com/office/powerpoint/2010/main" val="460109090"/>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Topic #2 </a:t>
            </a:r>
            <a:r>
              <a:rPr lang="en-US" b="1" dirty="0"/>
              <a:t>Dating &amp; Relationships</a:t>
            </a:r>
            <a:endParaRPr lang="en-US" dirty="0"/>
          </a:p>
        </p:txBody>
      </p:sp>
      <p:sp>
        <p:nvSpPr>
          <p:cNvPr id="3" name="Content Placeholder 2"/>
          <p:cNvSpPr>
            <a:spLocks noGrp="1"/>
          </p:cNvSpPr>
          <p:nvPr>
            <p:ph idx="1"/>
          </p:nvPr>
        </p:nvSpPr>
        <p:spPr>
          <a:xfrm>
            <a:off x="838200" y="1690688"/>
            <a:ext cx="10515600" cy="4351338"/>
          </a:xfrm>
        </p:spPr>
        <p:txBody>
          <a:bodyPr>
            <a:normAutofit/>
          </a:bodyPr>
          <a:lstStyle/>
          <a:p>
            <a:pPr marL="0" indent="0">
              <a:buNone/>
            </a:pPr>
            <a:r>
              <a:rPr lang="en-US" sz="3600" b="1" u="sng" dirty="0"/>
              <a:t>A Vision for </a:t>
            </a:r>
            <a:r>
              <a:rPr lang="en-US" sz="3600" b="1" u="sng" dirty="0" smtClean="0"/>
              <a:t>Relationships</a:t>
            </a:r>
          </a:p>
          <a:p>
            <a:pPr fontAlgn="base"/>
            <a:r>
              <a:rPr lang="en-US" dirty="0"/>
              <a:t>Teaching them what marriage is for. </a:t>
            </a:r>
            <a:r>
              <a:rPr lang="en-US" b="1" i="1" dirty="0"/>
              <a:t>Gen. 2; </a:t>
            </a:r>
            <a:r>
              <a:rPr lang="en-US" b="1" i="1" dirty="0" err="1"/>
              <a:t>Eph</a:t>
            </a:r>
            <a:r>
              <a:rPr lang="en-US" b="1" i="1" dirty="0"/>
              <a:t> 5</a:t>
            </a:r>
            <a:endParaRPr lang="en-US" dirty="0"/>
          </a:p>
          <a:p>
            <a:pPr fontAlgn="base"/>
            <a:r>
              <a:rPr lang="en-US" dirty="0"/>
              <a:t>Modeling a healthy marriage</a:t>
            </a:r>
          </a:p>
          <a:p>
            <a:pPr fontAlgn="base"/>
            <a:r>
              <a:rPr lang="en-US" b="1" u="sng" dirty="0"/>
              <a:t>Establishing</a:t>
            </a:r>
            <a:r>
              <a:rPr lang="en-US" dirty="0"/>
              <a:t> healthy boundaries together </a:t>
            </a:r>
            <a:r>
              <a:rPr lang="en-US" b="1" i="1" dirty="0"/>
              <a:t>Rom. </a:t>
            </a:r>
            <a:r>
              <a:rPr lang="en-US" b="1" i="1" dirty="0" smtClean="0"/>
              <a:t>13:14</a:t>
            </a:r>
            <a:endParaRPr lang="en-US" dirty="0"/>
          </a:p>
          <a:p>
            <a:pPr fontAlgn="base"/>
            <a:r>
              <a:rPr lang="en-US" dirty="0"/>
              <a:t>Promote lots of girlfriends/boyfriends in group contexts</a:t>
            </a:r>
          </a:p>
          <a:p>
            <a:pPr fontAlgn="base"/>
            <a:r>
              <a:rPr lang="en-US" dirty="0"/>
              <a:t>Teach them to find a husband/wife in a ministry </a:t>
            </a:r>
            <a:r>
              <a:rPr lang="en-US" dirty="0" smtClean="0"/>
              <a:t>context</a:t>
            </a:r>
            <a:endParaRPr lang="en-US" dirty="0"/>
          </a:p>
        </p:txBody>
      </p:sp>
    </p:spTree>
    <p:extLst>
      <p:ext uri="{BB962C8B-B14F-4D97-AF65-F5344CB8AC3E}">
        <p14:creationId xmlns:p14="http://schemas.microsoft.com/office/powerpoint/2010/main" val="2726611936"/>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Topic #2 </a:t>
            </a:r>
            <a:r>
              <a:rPr lang="en-US" b="1" dirty="0"/>
              <a:t>Dating &amp; Relationships</a:t>
            </a:r>
            <a:endParaRPr lang="en-US" dirty="0"/>
          </a:p>
        </p:txBody>
      </p:sp>
      <p:sp>
        <p:nvSpPr>
          <p:cNvPr id="3" name="Content Placeholder 2"/>
          <p:cNvSpPr>
            <a:spLocks noGrp="1"/>
          </p:cNvSpPr>
          <p:nvPr>
            <p:ph idx="1"/>
          </p:nvPr>
        </p:nvSpPr>
        <p:spPr>
          <a:xfrm>
            <a:off x="838200" y="1690688"/>
            <a:ext cx="10515600" cy="4351338"/>
          </a:xfrm>
        </p:spPr>
        <p:txBody>
          <a:bodyPr>
            <a:normAutofit/>
          </a:bodyPr>
          <a:lstStyle/>
          <a:p>
            <a:pPr marL="0" indent="0">
              <a:buNone/>
            </a:pPr>
            <a:r>
              <a:rPr lang="en-US" sz="3600" b="1" u="sng" dirty="0"/>
              <a:t>A Vision for </a:t>
            </a:r>
            <a:r>
              <a:rPr lang="en-US" sz="3600" b="1" u="sng" dirty="0" smtClean="0"/>
              <a:t>Relationships</a:t>
            </a:r>
          </a:p>
          <a:p>
            <a:pPr marL="0" indent="0">
              <a:buNone/>
            </a:pPr>
            <a:endParaRPr lang="en-US" b="1" dirty="0" smtClean="0"/>
          </a:p>
          <a:p>
            <a:pPr marL="0" indent="0">
              <a:buNone/>
            </a:pPr>
            <a:r>
              <a:rPr lang="en-US" b="1" dirty="0" smtClean="0"/>
              <a:t>MBTKC.ORG/sermons</a:t>
            </a:r>
            <a:endParaRPr lang="en-US" sz="3600" dirty="0"/>
          </a:p>
          <a:p>
            <a:r>
              <a:rPr lang="en-US" dirty="0"/>
              <a:t>Chris Best - Relationships (Sunday School) (May 2014)</a:t>
            </a:r>
            <a:endParaRPr lang="en-US" sz="3600" dirty="0"/>
          </a:p>
          <a:p>
            <a:r>
              <a:rPr lang="en-US" dirty="0"/>
              <a:t>Sam Miles - Power of Marriage &amp; Singleness</a:t>
            </a:r>
            <a:endParaRPr lang="en-US" sz="3600" dirty="0"/>
          </a:p>
          <a:p>
            <a:r>
              <a:rPr lang="en-US" dirty="0"/>
              <a:t>Deb Molder - Emotions Study</a:t>
            </a:r>
            <a:endParaRPr lang="en-US" sz="3600" dirty="0"/>
          </a:p>
          <a:p>
            <a:pPr marL="0" indent="0">
              <a:buNone/>
            </a:pPr>
            <a:r>
              <a:rPr lang="en-US" sz="3600" dirty="0"/>
              <a:t/>
            </a:r>
            <a:br>
              <a:rPr lang="en-US" sz="3600" dirty="0"/>
            </a:br>
            <a:endParaRPr lang="en-US" sz="3600" b="1" u="sng" dirty="0" smtClean="0"/>
          </a:p>
        </p:txBody>
      </p:sp>
    </p:spTree>
    <p:extLst>
      <p:ext uri="{BB962C8B-B14F-4D97-AF65-F5344CB8AC3E}">
        <p14:creationId xmlns:p14="http://schemas.microsoft.com/office/powerpoint/2010/main" val="3964744353"/>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Topic #2 </a:t>
            </a:r>
            <a:r>
              <a:rPr lang="en-US" b="1" dirty="0"/>
              <a:t>Dating &amp; Relationships</a:t>
            </a:r>
            <a:endParaRPr lang="en-US" dirty="0"/>
          </a:p>
        </p:txBody>
      </p:sp>
      <p:sp>
        <p:nvSpPr>
          <p:cNvPr id="3" name="Content Placeholder 2"/>
          <p:cNvSpPr>
            <a:spLocks noGrp="1"/>
          </p:cNvSpPr>
          <p:nvPr>
            <p:ph idx="1"/>
          </p:nvPr>
        </p:nvSpPr>
        <p:spPr>
          <a:xfrm>
            <a:off x="838200" y="1690688"/>
            <a:ext cx="10515600" cy="4351338"/>
          </a:xfrm>
        </p:spPr>
        <p:txBody>
          <a:bodyPr>
            <a:normAutofit/>
          </a:bodyPr>
          <a:lstStyle/>
          <a:p>
            <a:pPr marL="0" indent="0">
              <a:buNone/>
            </a:pPr>
            <a:r>
              <a:rPr lang="en-US" sz="3600" b="1" u="sng" dirty="0"/>
              <a:t>A Vision for </a:t>
            </a:r>
            <a:r>
              <a:rPr lang="en-US" sz="3600" b="1" u="sng" dirty="0" smtClean="0"/>
              <a:t>Relationships</a:t>
            </a:r>
          </a:p>
          <a:p>
            <a:pPr marL="0" indent="0">
              <a:buNone/>
            </a:pPr>
            <a:endParaRPr lang="en-US" b="1" dirty="0" smtClean="0"/>
          </a:p>
          <a:p>
            <a:pPr marL="0" indent="0">
              <a:buNone/>
            </a:pPr>
            <a:r>
              <a:rPr lang="en-US" b="1" dirty="0" smtClean="0"/>
              <a:t>MBTKC.ORG/sermons</a:t>
            </a:r>
            <a:endParaRPr lang="en-US" sz="3600" dirty="0"/>
          </a:p>
          <a:p>
            <a:r>
              <a:rPr lang="en-US" dirty="0"/>
              <a:t>Chris Best - Relationships (Sunday School) (May 2014)</a:t>
            </a:r>
            <a:endParaRPr lang="en-US" sz="3600" dirty="0"/>
          </a:p>
          <a:p>
            <a:r>
              <a:rPr lang="en-US" dirty="0"/>
              <a:t>Sam Miles - Power of Marriage &amp; </a:t>
            </a:r>
            <a:r>
              <a:rPr lang="en-US" dirty="0" smtClean="0"/>
              <a:t>Singleness (CAYA)</a:t>
            </a:r>
            <a:endParaRPr lang="en-US" sz="3600" dirty="0"/>
          </a:p>
          <a:p>
            <a:r>
              <a:rPr lang="en-US" dirty="0"/>
              <a:t>Deb Molder - Emotions Study</a:t>
            </a:r>
            <a:endParaRPr lang="en-US" sz="3600" dirty="0"/>
          </a:p>
          <a:p>
            <a:pPr marL="0" indent="0">
              <a:buNone/>
            </a:pPr>
            <a:r>
              <a:rPr lang="en-US" sz="3600" dirty="0"/>
              <a:t/>
            </a:r>
            <a:br>
              <a:rPr lang="en-US" sz="3600" dirty="0"/>
            </a:br>
            <a:endParaRPr lang="en-US" sz="3600" b="1" u="sng" dirty="0" smtClean="0"/>
          </a:p>
        </p:txBody>
      </p:sp>
    </p:spTree>
    <p:extLst>
      <p:ext uri="{BB962C8B-B14F-4D97-AF65-F5344CB8AC3E}">
        <p14:creationId xmlns:p14="http://schemas.microsoft.com/office/powerpoint/2010/main" val="3193194877"/>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Topic #3 </a:t>
            </a:r>
            <a:r>
              <a:rPr lang="en-US" b="1" dirty="0" smtClean="0"/>
              <a:t>Depression</a:t>
            </a:r>
            <a:endParaRPr lang="en-US" dirty="0"/>
          </a:p>
        </p:txBody>
      </p:sp>
      <p:sp>
        <p:nvSpPr>
          <p:cNvPr id="3" name="Content Placeholder 2"/>
          <p:cNvSpPr>
            <a:spLocks noGrp="1"/>
          </p:cNvSpPr>
          <p:nvPr>
            <p:ph idx="1"/>
          </p:nvPr>
        </p:nvSpPr>
        <p:spPr>
          <a:xfrm>
            <a:off x="838200" y="1690688"/>
            <a:ext cx="10515600" cy="4351338"/>
          </a:xfrm>
        </p:spPr>
        <p:txBody>
          <a:bodyPr>
            <a:normAutofit/>
          </a:bodyPr>
          <a:lstStyle/>
          <a:p>
            <a:pPr marL="0" indent="0">
              <a:buNone/>
            </a:pPr>
            <a:r>
              <a:rPr lang="en-US" sz="3600" b="1" u="sng" dirty="0" smtClean="0"/>
              <a:t>Protect Your Children</a:t>
            </a:r>
            <a:endParaRPr lang="en-US" b="1" dirty="0" smtClean="0"/>
          </a:p>
          <a:p>
            <a:pPr fontAlgn="base"/>
            <a:r>
              <a:rPr lang="en-US" dirty="0"/>
              <a:t>Balance of family time, time with friends &amp; alone </a:t>
            </a:r>
            <a:r>
              <a:rPr lang="en-US" dirty="0" smtClean="0"/>
              <a:t>time</a:t>
            </a:r>
            <a:r>
              <a:rPr lang="en-US" sz="3600" dirty="0"/>
              <a:t/>
            </a:r>
            <a:br>
              <a:rPr lang="en-US" sz="3600" dirty="0"/>
            </a:br>
            <a:endParaRPr lang="en-US" sz="3600" b="1" u="sng" dirty="0" smtClean="0"/>
          </a:p>
        </p:txBody>
      </p:sp>
    </p:spTree>
    <p:extLst>
      <p:ext uri="{BB962C8B-B14F-4D97-AF65-F5344CB8AC3E}">
        <p14:creationId xmlns:p14="http://schemas.microsoft.com/office/powerpoint/2010/main" val="1551899647"/>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Topic #3 </a:t>
            </a:r>
            <a:r>
              <a:rPr lang="en-US" b="1" dirty="0" smtClean="0"/>
              <a:t>Depression</a:t>
            </a:r>
            <a:endParaRPr lang="en-US" dirty="0"/>
          </a:p>
        </p:txBody>
      </p:sp>
      <p:sp>
        <p:nvSpPr>
          <p:cNvPr id="3" name="Content Placeholder 2"/>
          <p:cNvSpPr>
            <a:spLocks noGrp="1"/>
          </p:cNvSpPr>
          <p:nvPr>
            <p:ph idx="1"/>
          </p:nvPr>
        </p:nvSpPr>
        <p:spPr>
          <a:xfrm>
            <a:off x="838200" y="1690688"/>
            <a:ext cx="10515600" cy="4351338"/>
          </a:xfrm>
        </p:spPr>
        <p:txBody>
          <a:bodyPr>
            <a:normAutofit/>
          </a:bodyPr>
          <a:lstStyle/>
          <a:p>
            <a:pPr marL="0" indent="0">
              <a:buNone/>
            </a:pPr>
            <a:r>
              <a:rPr lang="en-US" sz="3600" b="1" u="sng" dirty="0" smtClean="0"/>
              <a:t>Protect Your Children</a:t>
            </a:r>
            <a:endParaRPr lang="en-US" b="1" dirty="0" smtClean="0"/>
          </a:p>
          <a:p>
            <a:pPr fontAlgn="base"/>
            <a:r>
              <a:rPr lang="en-US" dirty="0"/>
              <a:t>Balance of family time, time with friends &amp; alone time</a:t>
            </a:r>
          </a:p>
          <a:p>
            <a:pPr fontAlgn="base"/>
            <a:r>
              <a:rPr lang="en-US" dirty="0"/>
              <a:t>No extended </a:t>
            </a:r>
            <a:r>
              <a:rPr lang="en-US" b="1" u="sng" dirty="0"/>
              <a:t>isolation</a:t>
            </a:r>
            <a:r>
              <a:rPr lang="en-US" u="sng" dirty="0"/>
              <a:t> </a:t>
            </a:r>
            <a:r>
              <a:rPr lang="en-US" dirty="0"/>
              <a:t>- - Do NOT let students hide in their bedrooms or in the basement for long periods of time. </a:t>
            </a:r>
            <a:r>
              <a:rPr lang="en-US" b="1" i="1" dirty="0"/>
              <a:t>Ps.74:20; 1 </a:t>
            </a:r>
            <a:r>
              <a:rPr lang="en-US" b="1" i="1" dirty="0" err="1"/>
              <a:t>Cor</a:t>
            </a:r>
            <a:r>
              <a:rPr lang="en-US" b="1" i="1" dirty="0"/>
              <a:t> </a:t>
            </a:r>
            <a:r>
              <a:rPr lang="en-US" b="1" i="1" dirty="0" smtClean="0"/>
              <a:t>4:5</a:t>
            </a:r>
            <a:r>
              <a:rPr lang="en-US" sz="3600" dirty="0"/>
              <a:t/>
            </a:r>
            <a:br>
              <a:rPr lang="en-US" sz="3600" dirty="0"/>
            </a:br>
            <a:endParaRPr lang="en-US" sz="3600" b="1" u="sng" dirty="0" smtClean="0"/>
          </a:p>
        </p:txBody>
      </p:sp>
    </p:spTree>
    <p:extLst>
      <p:ext uri="{BB962C8B-B14F-4D97-AF65-F5344CB8AC3E}">
        <p14:creationId xmlns:p14="http://schemas.microsoft.com/office/powerpoint/2010/main" val="40749941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What </a:t>
            </a:r>
            <a:r>
              <a:rPr lang="en-US" b="1" dirty="0" smtClean="0"/>
              <a:t>common changes </a:t>
            </a:r>
            <a:r>
              <a:rPr lang="en-US" b="1" dirty="0"/>
              <a:t>do we see in teenagers?</a:t>
            </a:r>
            <a:endParaRPr lang="en-US" dirty="0"/>
          </a:p>
        </p:txBody>
      </p:sp>
    </p:spTree>
    <p:extLst>
      <p:ext uri="{BB962C8B-B14F-4D97-AF65-F5344CB8AC3E}">
        <p14:creationId xmlns:p14="http://schemas.microsoft.com/office/powerpoint/2010/main" val="3383758171"/>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Topic #3 </a:t>
            </a:r>
            <a:r>
              <a:rPr lang="en-US" b="1" dirty="0" smtClean="0"/>
              <a:t>Depression</a:t>
            </a:r>
            <a:endParaRPr lang="en-US" dirty="0"/>
          </a:p>
        </p:txBody>
      </p:sp>
      <p:sp>
        <p:nvSpPr>
          <p:cNvPr id="3" name="Content Placeholder 2"/>
          <p:cNvSpPr>
            <a:spLocks noGrp="1"/>
          </p:cNvSpPr>
          <p:nvPr>
            <p:ph idx="1"/>
          </p:nvPr>
        </p:nvSpPr>
        <p:spPr>
          <a:xfrm>
            <a:off x="838200" y="1690688"/>
            <a:ext cx="10515600" cy="4351338"/>
          </a:xfrm>
        </p:spPr>
        <p:txBody>
          <a:bodyPr>
            <a:normAutofit/>
          </a:bodyPr>
          <a:lstStyle/>
          <a:p>
            <a:pPr marL="0" indent="0">
              <a:buNone/>
            </a:pPr>
            <a:r>
              <a:rPr lang="en-US" sz="3600" b="1" u="sng" dirty="0" smtClean="0"/>
              <a:t>Protect Your Children</a:t>
            </a:r>
            <a:endParaRPr lang="en-US" b="1" dirty="0" smtClean="0"/>
          </a:p>
          <a:p>
            <a:pPr fontAlgn="base"/>
            <a:r>
              <a:rPr lang="en-US" dirty="0"/>
              <a:t>Balance of family time, time with friends &amp; alone time</a:t>
            </a:r>
          </a:p>
          <a:p>
            <a:pPr fontAlgn="base"/>
            <a:r>
              <a:rPr lang="en-US" dirty="0"/>
              <a:t>No extended </a:t>
            </a:r>
            <a:r>
              <a:rPr lang="en-US" b="1" u="sng" dirty="0"/>
              <a:t>isolation</a:t>
            </a:r>
            <a:r>
              <a:rPr lang="en-US" u="sng" dirty="0"/>
              <a:t> </a:t>
            </a:r>
            <a:r>
              <a:rPr lang="en-US" dirty="0"/>
              <a:t>- - Do NOT let students hide in their bedrooms or in the basement for long periods of time. </a:t>
            </a:r>
            <a:r>
              <a:rPr lang="en-US" b="1" i="1" dirty="0"/>
              <a:t>Ps.74:20; 1 </a:t>
            </a:r>
            <a:r>
              <a:rPr lang="en-US" b="1" i="1" dirty="0" err="1"/>
              <a:t>Cor</a:t>
            </a:r>
            <a:r>
              <a:rPr lang="en-US" b="1" i="1" dirty="0"/>
              <a:t> 4:5</a:t>
            </a:r>
            <a:endParaRPr lang="en-US" dirty="0"/>
          </a:p>
          <a:p>
            <a:pPr fontAlgn="base"/>
            <a:r>
              <a:rPr lang="en-US" dirty="0"/>
              <a:t>Exercise is very important - enroll them in sports</a:t>
            </a:r>
          </a:p>
          <a:p>
            <a:pPr marL="0" indent="0">
              <a:buNone/>
            </a:pPr>
            <a:r>
              <a:rPr lang="en-US" sz="3600" dirty="0"/>
              <a:t/>
            </a:r>
            <a:br>
              <a:rPr lang="en-US" sz="3600" dirty="0"/>
            </a:br>
            <a:endParaRPr lang="en-US" sz="3600" b="1" u="sng" dirty="0" smtClean="0"/>
          </a:p>
        </p:txBody>
      </p:sp>
    </p:spTree>
    <p:extLst>
      <p:ext uri="{BB962C8B-B14F-4D97-AF65-F5344CB8AC3E}">
        <p14:creationId xmlns:p14="http://schemas.microsoft.com/office/powerpoint/2010/main" val="4290716726"/>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Topic #3 </a:t>
            </a:r>
            <a:r>
              <a:rPr lang="en-US" b="1" dirty="0" smtClean="0"/>
              <a:t>Depression</a:t>
            </a:r>
            <a:endParaRPr lang="en-US" dirty="0"/>
          </a:p>
        </p:txBody>
      </p:sp>
      <p:sp>
        <p:nvSpPr>
          <p:cNvPr id="3" name="Content Placeholder 2"/>
          <p:cNvSpPr>
            <a:spLocks noGrp="1"/>
          </p:cNvSpPr>
          <p:nvPr>
            <p:ph idx="1"/>
          </p:nvPr>
        </p:nvSpPr>
        <p:spPr>
          <a:xfrm>
            <a:off x="838200" y="1690688"/>
            <a:ext cx="10515600" cy="4351338"/>
          </a:xfrm>
        </p:spPr>
        <p:txBody>
          <a:bodyPr>
            <a:normAutofit/>
          </a:bodyPr>
          <a:lstStyle/>
          <a:p>
            <a:pPr marL="0" indent="0">
              <a:buNone/>
            </a:pPr>
            <a:r>
              <a:rPr lang="en-US" sz="3600" b="1" u="sng" dirty="0" smtClean="0"/>
              <a:t>Protect Your Children</a:t>
            </a:r>
            <a:endParaRPr lang="en-US" b="1" dirty="0" smtClean="0"/>
          </a:p>
          <a:p>
            <a:pPr fontAlgn="base"/>
            <a:r>
              <a:rPr lang="en-US" dirty="0"/>
              <a:t>Balance of family time, time with friends &amp; alone time</a:t>
            </a:r>
          </a:p>
          <a:p>
            <a:pPr fontAlgn="base"/>
            <a:r>
              <a:rPr lang="en-US" dirty="0"/>
              <a:t>No extended </a:t>
            </a:r>
            <a:r>
              <a:rPr lang="en-US" b="1" u="sng" dirty="0"/>
              <a:t>isolation</a:t>
            </a:r>
            <a:r>
              <a:rPr lang="en-US" u="sng" dirty="0"/>
              <a:t> </a:t>
            </a:r>
            <a:r>
              <a:rPr lang="en-US" dirty="0"/>
              <a:t>- - Do NOT let students hide in their bedrooms or in the basement for long periods of time. </a:t>
            </a:r>
            <a:r>
              <a:rPr lang="en-US" b="1" i="1" dirty="0"/>
              <a:t>Ps.74:20; 1 </a:t>
            </a:r>
            <a:r>
              <a:rPr lang="en-US" b="1" i="1" dirty="0" err="1"/>
              <a:t>Cor</a:t>
            </a:r>
            <a:r>
              <a:rPr lang="en-US" b="1" i="1" dirty="0"/>
              <a:t> 4:5</a:t>
            </a:r>
            <a:endParaRPr lang="en-US" dirty="0"/>
          </a:p>
          <a:p>
            <a:pPr fontAlgn="base"/>
            <a:r>
              <a:rPr lang="en-US" dirty="0"/>
              <a:t>Exercise is very important - enroll them in sports</a:t>
            </a:r>
          </a:p>
          <a:p>
            <a:pPr fontAlgn="base"/>
            <a:r>
              <a:rPr lang="en-US" dirty="0"/>
              <a:t>Model joy - even in hard </a:t>
            </a:r>
            <a:r>
              <a:rPr lang="en-US" dirty="0" smtClean="0"/>
              <a:t>times</a:t>
            </a:r>
            <a:r>
              <a:rPr lang="en-US" sz="3600" dirty="0"/>
              <a:t/>
            </a:r>
            <a:br>
              <a:rPr lang="en-US" sz="3600" dirty="0"/>
            </a:br>
            <a:endParaRPr lang="en-US" sz="3600" b="1" u="sng" dirty="0" smtClean="0"/>
          </a:p>
        </p:txBody>
      </p:sp>
    </p:spTree>
    <p:extLst>
      <p:ext uri="{BB962C8B-B14F-4D97-AF65-F5344CB8AC3E}">
        <p14:creationId xmlns:p14="http://schemas.microsoft.com/office/powerpoint/2010/main" val="831084325"/>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Topic #3 </a:t>
            </a:r>
            <a:r>
              <a:rPr lang="en-US" b="1" dirty="0" smtClean="0"/>
              <a:t>Depression</a:t>
            </a:r>
            <a:endParaRPr lang="en-US" dirty="0"/>
          </a:p>
        </p:txBody>
      </p:sp>
      <p:sp>
        <p:nvSpPr>
          <p:cNvPr id="3" name="Content Placeholder 2"/>
          <p:cNvSpPr>
            <a:spLocks noGrp="1"/>
          </p:cNvSpPr>
          <p:nvPr>
            <p:ph idx="1"/>
          </p:nvPr>
        </p:nvSpPr>
        <p:spPr>
          <a:xfrm>
            <a:off x="838200" y="1690688"/>
            <a:ext cx="10515600" cy="4351338"/>
          </a:xfrm>
        </p:spPr>
        <p:txBody>
          <a:bodyPr>
            <a:normAutofit lnSpcReduction="10000"/>
          </a:bodyPr>
          <a:lstStyle/>
          <a:p>
            <a:pPr marL="0" indent="0">
              <a:buNone/>
            </a:pPr>
            <a:r>
              <a:rPr lang="en-US" sz="3600" b="1" u="sng" dirty="0" smtClean="0"/>
              <a:t>Protect Your Children</a:t>
            </a:r>
            <a:endParaRPr lang="en-US" b="1" dirty="0" smtClean="0"/>
          </a:p>
          <a:p>
            <a:pPr fontAlgn="base"/>
            <a:r>
              <a:rPr lang="en-US" dirty="0"/>
              <a:t>Balance of family time, time with friends &amp; alone time</a:t>
            </a:r>
          </a:p>
          <a:p>
            <a:pPr fontAlgn="base"/>
            <a:r>
              <a:rPr lang="en-US" dirty="0"/>
              <a:t>No extended </a:t>
            </a:r>
            <a:r>
              <a:rPr lang="en-US" b="1" u="sng" dirty="0"/>
              <a:t>isolation</a:t>
            </a:r>
            <a:r>
              <a:rPr lang="en-US" u="sng" dirty="0"/>
              <a:t> </a:t>
            </a:r>
            <a:r>
              <a:rPr lang="en-US" dirty="0"/>
              <a:t>- - Do NOT let students hide in their bedrooms or in the basement for long periods of time. </a:t>
            </a:r>
            <a:r>
              <a:rPr lang="en-US" b="1" i="1" dirty="0"/>
              <a:t>Ps.74:20; 1 </a:t>
            </a:r>
            <a:r>
              <a:rPr lang="en-US" b="1" i="1" dirty="0" err="1"/>
              <a:t>Cor</a:t>
            </a:r>
            <a:r>
              <a:rPr lang="en-US" b="1" i="1" dirty="0"/>
              <a:t> 4:5</a:t>
            </a:r>
            <a:endParaRPr lang="en-US" dirty="0"/>
          </a:p>
          <a:p>
            <a:pPr fontAlgn="base"/>
            <a:r>
              <a:rPr lang="en-US" dirty="0"/>
              <a:t>Exercise is very important - enroll them in sports</a:t>
            </a:r>
          </a:p>
          <a:p>
            <a:pPr fontAlgn="base"/>
            <a:r>
              <a:rPr lang="en-US" dirty="0"/>
              <a:t>Model joy - even in hard times</a:t>
            </a:r>
          </a:p>
          <a:p>
            <a:pPr fontAlgn="base"/>
            <a:r>
              <a:rPr lang="en-US" dirty="0"/>
              <a:t>If depression is persistent consider seeking counseling here at church</a:t>
            </a:r>
          </a:p>
          <a:p>
            <a:pPr marL="0" indent="0">
              <a:buNone/>
            </a:pPr>
            <a:r>
              <a:rPr lang="en-US" sz="3600" dirty="0"/>
              <a:t/>
            </a:r>
            <a:br>
              <a:rPr lang="en-US" sz="3600" dirty="0"/>
            </a:br>
            <a:endParaRPr lang="en-US" sz="3600" b="1" u="sng" dirty="0" smtClean="0"/>
          </a:p>
        </p:txBody>
      </p:sp>
    </p:spTree>
    <p:extLst>
      <p:ext uri="{BB962C8B-B14F-4D97-AF65-F5344CB8AC3E}">
        <p14:creationId xmlns:p14="http://schemas.microsoft.com/office/powerpoint/2010/main" val="3439135886"/>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Topic #4 </a:t>
            </a:r>
            <a:r>
              <a:rPr lang="en-US" b="1" dirty="0" smtClean="0"/>
              <a:t>School</a:t>
            </a:r>
            <a:endParaRPr lang="en-US" dirty="0"/>
          </a:p>
        </p:txBody>
      </p:sp>
      <p:sp>
        <p:nvSpPr>
          <p:cNvPr id="3" name="Content Placeholder 2"/>
          <p:cNvSpPr>
            <a:spLocks noGrp="1"/>
          </p:cNvSpPr>
          <p:nvPr>
            <p:ph idx="1"/>
          </p:nvPr>
        </p:nvSpPr>
        <p:spPr>
          <a:xfrm>
            <a:off x="838200" y="1690688"/>
            <a:ext cx="10515600" cy="4351338"/>
          </a:xfrm>
        </p:spPr>
        <p:txBody>
          <a:bodyPr>
            <a:normAutofit/>
          </a:bodyPr>
          <a:lstStyle/>
          <a:p>
            <a:pPr marL="0" indent="0">
              <a:buNone/>
            </a:pPr>
            <a:r>
              <a:rPr lang="en-US" sz="3600" b="1" u="sng" dirty="0" smtClean="0"/>
              <a:t>Balance &amp; Boundaries in School</a:t>
            </a:r>
            <a:endParaRPr lang="en-US" b="1" dirty="0" smtClean="0"/>
          </a:p>
          <a:p>
            <a:pPr fontAlgn="base"/>
            <a:r>
              <a:rPr lang="en-US" dirty="0"/>
              <a:t>School is important but not the most </a:t>
            </a:r>
            <a:r>
              <a:rPr lang="en-US" b="1" u="sng" dirty="0"/>
              <a:t>important </a:t>
            </a:r>
            <a:r>
              <a:rPr lang="en-US" dirty="0"/>
              <a:t>thing.</a:t>
            </a:r>
          </a:p>
          <a:p>
            <a:pPr marL="0" indent="0" fontAlgn="base">
              <a:buNone/>
            </a:pPr>
            <a:r>
              <a:rPr lang="en-US" sz="3600" dirty="0"/>
              <a:t/>
            </a:r>
            <a:br>
              <a:rPr lang="en-US" sz="3600" dirty="0"/>
            </a:br>
            <a:endParaRPr lang="en-US" sz="3600" b="1" u="sng" dirty="0" smtClean="0"/>
          </a:p>
        </p:txBody>
      </p:sp>
    </p:spTree>
    <p:extLst>
      <p:ext uri="{BB962C8B-B14F-4D97-AF65-F5344CB8AC3E}">
        <p14:creationId xmlns:p14="http://schemas.microsoft.com/office/powerpoint/2010/main" val="287547560"/>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Topic #4 </a:t>
            </a:r>
            <a:r>
              <a:rPr lang="en-US" b="1" dirty="0" smtClean="0"/>
              <a:t>School</a:t>
            </a:r>
            <a:endParaRPr lang="en-US" dirty="0"/>
          </a:p>
        </p:txBody>
      </p:sp>
      <p:sp>
        <p:nvSpPr>
          <p:cNvPr id="3" name="Content Placeholder 2"/>
          <p:cNvSpPr>
            <a:spLocks noGrp="1"/>
          </p:cNvSpPr>
          <p:nvPr>
            <p:ph idx="1"/>
          </p:nvPr>
        </p:nvSpPr>
        <p:spPr>
          <a:xfrm>
            <a:off x="838200" y="1690688"/>
            <a:ext cx="10515600" cy="4351338"/>
          </a:xfrm>
        </p:spPr>
        <p:txBody>
          <a:bodyPr>
            <a:normAutofit/>
          </a:bodyPr>
          <a:lstStyle/>
          <a:p>
            <a:pPr marL="0" indent="0">
              <a:buNone/>
            </a:pPr>
            <a:r>
              <a:rPr lang="en-US" sz="3600" b="1" u="sng" dirty="0" smtClean="0"/>
              <a:t>Balance &amp; Boundaries in School</a:t>
            </a:r>
            <a:endParaRPr lang="en-US" b="1" dirty="0" smtClean="0"/>
          </a:p>
          <a:p>
            <a:pPr fontAlgn="base"/>
            <a:r>
              <a:rPr lang="en-US" dirty="0"/>
              <a:t>School is important but not the most </a:t>
            </a:r>
            <a:r>
              <a:rPr lang="en-US" b="1" u="sng" dirty="0"/>
              <a:t>important </a:t>
            </a:r>
            <a:r>
              <a:rPr lang="en-US" dirty="0"/>
              <a:t>thing.</a:t>
            </a:r>
          </a:p>
          <a:p>
            <a:pPr fontAlgn="base"/>
            <a:r>
              <a:rPr lang="en-US" dirty="0"/>
              <a:t>School is a mission field first and education/career prep second</a:t>
            </a:r>
          </a:p>
          <a:p>
            <a:pPr marL="0" indent="0" fontAlgn="base">
              <a:buNone/>
            </a:pPr>
            <a:r>
              <a:rPr lang="en-US" sz="3600" dirty="0"/>
              <a:t/>
            </a:r>
            <a:br>
              <a:rPr lang="en-US" sz="3600" dirty="0"/>
            </a:br>
            <a:endParaRPr lang="en-US" sz="3600" b="1" u="sng" dirty="0" smtClean="0"/>
          </a:p>
        </p:txBody>
      </p:sp>
    </p:spTree>
    <p:extLst>
      <p:ext uri="{BB962C8B-B14F-4D97-AF65-F5344CB8AC3E}">
        <p14:creationId xmlns:p14="http://schemas.microsoft.com/office/powerpoint/2010/main" val="3499282604"/>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Topic #4 </a:t>
            </a:r>
            <a:r>
              <a:rPr lang="en-US" b="1" dirty="0" smtClean="0"/>
              <a:t>School</a:t>
            </a:r>
            <a:endParaRPr lang="en-US" dirty="0"/>
          </a:p>
        </p:txBody>
      </p:sp>
      <p:sp>
        <p:nvSpPr>
          <p:cNvPr id="3" name="Content Placeholder 2"/>
          <p:cNvSpPr>
            <a:spLocks noGrp="1"/>
          </p:cNvSpPr>
          <p:nvPr>
            <p:ph idx="1"/>
          </p:nvPr>
        </p:nvSpPr>
        <p:spPr>
          <a:xfrm>
            <a:off x="838200" y="1690688"/>
            <a:ext cx="10515600" cy="4351338"/>
          </a:xfrm>
        </p:spPr>
        <p:txBody>
          <a:bodyPr>
            <a:normAutofit/>
          </a:bodyPr>
          <a:lstStyle/>
          <a:p>
            <a:pPr marL="0" indent="0">
              <a:buNone/>
            </a:pPr>
            <a:r>
              <a:rPr lang="en-US" sz="3600" b="1" u="sng" dirty="0" smtClean="0"/>
              <a:t>Balance &amp; Boundaries in School</a:t>
            </a:r>
            <a:endParaRPr lang="en-US" b="1" dirty="0" smtClean="0"/>
          </a:p>
          <a:p>
            <a:pPr fontAlgn="base"/>
            <a:r>
              <a:rPr lang="en-US" dirty="0"/>
              <a:t>School is important but not the most </a:t>
            </a:r>
            <a:r>
              <a:rPr lang="en-US" b="1" u="sng" dirty="0"/>
              <a:t>important </a:t>
            </a:r>
            <a:r>
              <a:rPr lang="en-US" dirty="0"/>
              <a:t>thing.</a:t>
            </a:r>
          </a:p>
          <a:p>
            <a:pPr fontAlgn="base"/>
            <a:r>
              <a:rPr lang="en-US" dirty="0"/>
              <a:t>School is a mission field first and education/career prep second</a:t>
            </a:r>
          </a:p>
          <a:p>
            <a:pPr fontAlgn="base"/>
            <a:r>
              <a:rPr lang="en-US" dirty="0"/>
              <a:t>Satan wants high school to imitate church (worship, fellowship, ministry)</a:t>
            </a:r>
          </a:p>
          <a:p>
            <a:pPr marL="0" indent="0" fontAlgn="base">
              <a:buNone/>
            </a:pPr>
            <a:r>
              <a:rPr lang="en-US" sz="3600" dirty="0"/>
              <a:t/>
            </a:r>
            <a:br>
              <a:rPr lang="en-US" sz="3600" dirty="0"/>
            </a:br>
            <a:endParaRPr lang="en-US" sz="3600" b="1" u="sng" dirty="0" smtClean="0"/>
          </a:p>
        </p:txBody>
      </p:sp>
    </p:spTree>
    <p:extLst>
      <p:ext uri="{BB962C8B-B14F-4D97-AF65-F5344CB8AC3E}">
        <p14:creationId xmlns:p14="http://schemas.microsoft.com/office/powerpoint/2010/main" val="1354654720"/>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Topic #4 </a:t>
            </a:r>
            <a:r>
              <a:rPr lang="en-US" b="1" dirty="0" smtClean="0"/>
              <a:t>School</a:t>
            </a:r>
            <a:endParaRPr lang="en-US" dirty="0"/>
          </a:p>
        </p:txBody>
      </p:sp>
      <p:sp>
        <p:nvSpPr>
          <p:cNvPr id="3" name="Content Placeholder 2"/>
          <p:cNvSpPr>
            <a:spLocks noGrp="1"/>
          </p:cNvSpPr>
          <p:nvPr>
            <p:ph idx="1"/>
          </p:nvPr>
        </p:nvSpPr>
        <p:spPr>
          <a:xfrm>
            <a:off x="838200" y="1690688"/>
            <a:ext cx="10515600" cy="4351338"/>
          </a:xfrm>
        </p:spPr>
        <p:txBody>
          <a:bodyPr>
            <a:normAutofit/>
          </a:bodyPr>
          <a:lstStyle/>
          <a:p>
            <a:pPr marL="0" indent="0">
              <a:buNone/>
            </a:pPr>
            <a:r>
              <a:rPr lang="en-US" sz="3600" b="1" u="sng" dirty="0" smtClean="0"/>
              <a:t>Balance &amp; Boundaries in School</a:t>
            </a:r>
            <a:endParaRPr lang="en-US" b="1" dirty="0" smtClean="0"/>
          </a:p>
          <a:p>
            <a:pPr fontAlgn="base"/>
            <a:r>
              <a:rPr lang="en-US" dirty="0"/>
              <a:t>School is important but not the most </a:t>
            </a:r>
            <a:r>
              <a:rPr lang="en-US" b="1" u="sng" dirty="0"/>
              <a:t>important </a:t>
            </a:r>
            <a:r>
              <a:rPr lang="en-US" dirty="0"/>
              <a:t>thing.</a:t>
            </a:r>
          </a:p>
          <a:p>
            <a:pPr fontAlgn="base"/>
            <a:r>
              <a:rPr lang="en-US" dirty="0"/>
              <a:t>School is a mission field first and education/career prep second</a:t>
            </a:r>
          </a:p>
          <a:p>
            <a:pPr fontAlgn="base"/>
            <a:r>
              <a:rPr lang="en-US" dirty="0"/>
              <a:t>Satan wants high school to imitate church (worship, fellowship, ministry)</a:t>
            </a:r>
          </a:p>
          <a:p>
            <a:pPr fontAlgn="base"/>
            <a:r>
              <a:rPr lang="en-US" dirty="0"/>
              <a:t>Make time for homework BUT don’t let it consume them</a:t>
            </a:r>
          </a:p>
          <a:p>
            <a:pPr marL="0" indent="0">
              <a:buNone/>
            </a:pPr>
            <a:r>
              <a:rPr lang="en-US" sz="3600" dirty="0"/>
              <a:t/>
            </a:r>
            <a:br>
              <a:rPr lang="en-US" sz="3600" dirty="0"/>
            </a:br>
            <a:endParaRPr lang="en-US" sz="3600" b="1" u="sng" dirty="0" smtClean="0"/>
          </a:p>
        </p:txBody>
      </p:sp>
    </p:spTree>
    <p:extLst>
      <p:ext uri="{BB962C8B-B14F-4D97-AF65-F5344CB8AC3E}">
        <p14:creationId xmlns:p14="http://schemas.microsoft.com/office/powerpoint/2010/main" val="3236991204"/>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Topic #4 </a:t>
            </a:r>
            <a:r>
              <a:rPr lang="en-US" b="1" dirty="0" smtClean="0"/>
              <a:t>School</a:t>
            </a:r>
            <a:endParaRPr lang="en-US" dirty="0"/>
          </a:p>
        </p:txBody>
      </p:sp>
      <p:sp>
        <p:nvSpPr>
          <p:cNvPr id="3" name="Content Placeholder 2"/>
          <p:cNvSpPr>
            <a:spLocks noGrp="1"/>
          </p:cNvSpPr>
          <p:nvPr>
            <p:ph idx="1"/>
          </p:nvPr>
        </p:nvSpPr>
        <p:spPr>
          <a:xfrm>
            <a:off x="838200" y="1690688"/>
            <a:ext cx="10515600" cy="4351338"/>
          </a:xfrm>
        </p:spPr>
        <p:txBody>
          <a:bodyPr>
            <a:normAutofit lnSpcReduction="10000"/>
          </a:bodyPr>
          <a:lstStyle/>
          <a:p>
            <a:pPr marL="0" indent="0">
              <a:buNone/>
            </a:pPr>
            <a:r>
              <a:rPr lang="en-US" sz="3600" b="1" u="sng" dirty="0" smtClean="0"/>
              <a:t>Balance &amp; Boundaries in School</a:t>
            </a:r>
            <a:endParaRPr lang="en-US" b="1" dirty="0" smtClean="0"/>
          </a:p>
          <a:p>
            <a:pPr fontAlgn="base"/>
            <a:r>
              <a:rPr lang="en-US" dirty="0"/>
              <a:t>School is important but not the most </a:t>
            </a:r>
            <a:r>
              <a:rPr lang="en-US" b="1" u="sng" dirty="0"/>
              <a:t>important </a:t>
            </a:r>
            <a:r>
              <a:rPr lang="en-US" dirty="0"/>
              <a:t>thing.</a:t>
            </a:r>
          </a:p>
          <a:p>
            <a:pPr fontAlgn="base"/>
            <a:r>
              <a:rPr lang="en-US" dirty="0"/>
              <a:t>School is a mission field first and education/career prep second</a:t>
            </a:r>
          </a:p>
          <a:p>
            <a:pPr fontAlgn="base"/>
            <a:r>
              <a:rPr lang="en-US" dirty="0"/>
              <a:t>Satan wants high school to imitate church (worship, fellowship, ministry)</a:t>
            </a:r>
          </a:p>
          <a:p>
            <a:pPr fontAlgn="base"/>
            <a:r>
              <a:rPr lang="en-US" dirty="0"/>
              <a:t>Make time for homework BUT don’t let it consume them</a:t>
            </a:r>
          </a:p>
          <a:p>
            <a:r>
              <a:rPr lang="en-US" dirty="0"/>
              <a:t>Make time for sports and activities BUT don’t let it consume them </a:t>
            </a:r>
            <a:r>
              <a:rPr lang="en-US" b="1" i="1" dirty="0"/>
              <a:t>Prov. 11:1</a:t>
            </a:r>
            <a:r>
              <a:rPr lang="en-US" sz="3600" dirty="0"/>
              <a:t/>
            </a:r>
            <a:br>
              <a:rPr lang="en-US" sz="3600" dirty="0"/>
            </a:br>
            <a:endParaRPr lang="en-US" sz="3600" b="1" u="sng" dirty="0" smtClean="0"/>
          </a:p>
        </p:txBody>
      </p:sp>
    </p:spTree>
    <p:extLst>
      <p:ext uri="{BB962C8B-B14F-4D97-AF65-F5344CB8AC3E}">
        <p14:creationId xmlns:p14="http://schemas.microsoft.com/office/powerpoint/2010/main" val="2024328846"/>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Topic #5 </a:t>
            </a:r>
            <a:r>
              <a:rPr lang="en-US" b="1" dirty="0" smtClean="0"/>
              <a:t>Church</a:t>
            </a:r>
            <a:endParaRPr lang="en-US" dirty="0"/>
          </a:p>
        </p:txBody>
      </p:sp>
      <p:sp>
        <p:nvSpPr>
          <p:cNvPr id="3" name="Content Placeholder 2"/>
          <p:cNvSpPr>
            <a:spLocks noGrp="1"/>
          </p:cNvSpPr>
          <p:nvPr>
            <p:ph idx="1"/>
          </p:nvPr>
        </p:nvSpPr>
        <p:spPr>
          <a:xfrm>
            <a:off x="838200" y="1690688"/>
            <a:ext cx="10515600" cy="4351338"/>
          </a:xfrm>
        </p:spPr>
        <p:txBody>
          <a:bodyPr>
            <a:normAutofit/>
          </a:bodyPr>
          <a:lstStyle/>
          <a:p>
            <a:pPr marL="0" indent="0">
              <a:buNone/>
            </a:pPr>
            <a:r>
              <a:rPr lang="en-US" sz="3600" b="1" u="sng" dirty="0" smtClean="0"/>
              <a:t>Encouraging Faith</a:t>
            </a:r>
            <a:endParaRPr lang="en-US" b="1" dirty="0" smtClean="0"/>
          </a:p>
          <a:p>
            <a:pPr fontAlgn="base"/>
            <a:r>
              <a:rPr lang="en-US" dirty="0"/>
              <a:t>Model faithfulness and a </a:t>
            </a:r>
            <a:r>
              <a:rPr lang="en-US" b="1" u="sng" dirty="0"/>
              <a:t>seamless</a:t>
            </a:r>
            <a:r>
              <a:rPr lang="en-US" dirty="0"/>
              <a:t> lifestyle </a:t>
            </a:r>
            <a:r>
              <a:rPr lang="en-US" b="1" i="1" dirty="0"/>
              <a:t>John 18:20</a:t>
            </a:r>
            <a:endParaRPr lang="en-US" dirty="0"/>
          </a:p>
          <a:p>
            <a:pPr marL="0" indent="0">
              <a:buNone/>
            </a:pPr>
            <a:r>
              <a:rPr lang="en-US" sz="3600" dirty="0"/>
              <a:t/>
            </a:r>
            <a:br>
              <a:rPr lang="en-US" sz="3600" dirty="0"/>
            </a:br>
            <a:endParaRPr lang="en-US" sz="3600" b="1" u="sng" dirty="0" smtClean="0"/>
          </a:p>
        </p:txBody>
      </p:sp>
    </p:spTree>
    <p:extLst>
      <p:ext uri="{BB962C8B-B14F-4D97-AF65-F5344CB8AC3E}">
        <p14:creationId xmlns:p14="http://schemas.microsoft.com/office/powerpoint/2010/main" val="3234992911"/>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Topic #5 </a:t>
            </a:r>
            <a:r>
              <a:rPr lang="en-US" b="1" dirty="0" smtClean="0"/>
              <a:t>Church</a:t>
            </a:r>
            <a:endParaRPr lang="en-US" dirty="0"/>
          </a:p>
        </p:txBody>
      </p:sp>
      <p:sp>
        <p:nvSpPr>
          <p:cNvPr id="3" name="Content Placeholder 2"/>
          <p:cNvSpPr>
            <a:spLocks noGrp="1"/>
          </p:cNvSpPr>
          <p:nvPr>
            <p:ph idx="1"/>
          </p:nvPr>
        </p:nvSpPr>
        <p:spPr>
          <a:xfrm>
            <a:off x="838200" y="1690688"/>
            <a:ext cx="10515600" cy="4351338"/>
          </a:xfrm>
        </p:spPr>
        <p:txBody>
          <a:bodyPr>
            <a:normAutofit/>
          </a:bodyPr>
          <a:lstStyle/>
          <a:p>
            <a:pPr marL="0" indent="0">
              <a:buNone/>
            </a:pPr>
            <a:r>
              <a:rPr lang="en-US" sz="3600" b="1" u="sng" dirty="0" smtClean="0"/>
              <a:t>Encouraging Faith</a:t>
            </a:r>
            <a:endParaRPr lang="en-US" b="1" dirty="0" smtClean="0"/>
          </a:p>
          <a:p>
            <a:pPr fontAlgn="base"/>
            <a:r>
              <a:rPr lang="en-US" dirty="0"/>
              <a:t>Model faithfulness and a </a:t>
            </a:r>
            <a:r>
              <a:rPr lang="en-US" b="1" u="sng" dirty="0"/>
              <a:t>seamless</a:t>
            </a:r>
            <a:r>
              <a:rPr lang="en-US" dirty="0"/>
              <a:t> lifestyle </a:t>
            </a:r>
            <a:r>
              <a:rPr lang="en-US" b="1" i="1" dirty="0"/>
              <a:t>John 18:20</a:t>
            </a:r>
            <a:endParaRPr lang="en-US" dirty="0"/>
          </a:p>
          <a:p>
            <a:pPr fontAlgn="base"/>
            <a:r>
              <a:rPr lang="en-US" dirty="0"/>
              <a:t>Promote participation in church and ministry </a:t>
            </a:r>
            <a:r>
              <a:rPr lang="en-US" b="1" i="1" dirty="0"/>
              <a:t>Heb. 10:25</a:t>
            </a:r>
            <a:endParaRPr lang="en-US" dirty="0"/>
          </a:p>
          <a:p>
            <a:pPr marL="0" indent="0">
              <a:buNone/>
            </a:pPr>
            <a:r>
              <a:rPr lang="en-US" sz="3600" dirty="0"/>
              <a:t/>
            </a:r>
            <a:br>
              <a:rPr lang="en-US" sz="3600" dirty="0"/>
            </a:br>
            <a:endParaRPr lang="en-US" sz="3600" b="1" u="sng" dirty="0" smtClean="0"/>
          </a:p>
        </p:txBody>
      </p:sp>
    </p:spTree>
    <p:extLst>
      <p:ext uri="{BB962C8B-B14F-4D97-AF65-F5344CB8AC3E}">
        <p14:creationId xmlns:p14="http://schemas.microsoft.com/office/powerpoint/2010/main" val="15727593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What changes do we see in teenagers?</a:t>
            </a:r>
            <a:endParaRPr lang="en-US" dirty="0"/>
          </a:p>
        </p:txBody>
      </p:sp>
      <p:sp>
        <p:nvSpPr>
          <p:cNvPr id="3" name="Content Placeholder 2"/>
          <p:cNvSpPr>
            <a:spLocks noGrp="1"/>
          </p:cNvSpPr>
          <p:nvPr>
            <p:ph idx="1"/>
          </p:nvPr>
        </p:nvSpPr>
        <p:spPr/>
        <p:txBody>
          <a:bodyPr/>
          <a:lstStyle/>
          <a:p>
            <a:pPr fontAlgn="base"/>
            <a:r>
              <a:rPr lang="en-US" dirty="0"/>
              <a:t>Independence</a:t>
            </a:r>
          </a:p>
          <a:p>
            <a:pPr fontAlgn="base"/>
            <a:r>
              <a:rPr lang="en-US" dirty="0"/>
              <a:t>Influence of Culture &amp; Increase in Temptation</a:t>
            </a:r>
          </a:p>
          <a:p>
            <a:pPr fontAlgn="base"/>
            <a:r>
              <a:rPr lang="en-US" dirty="0" smtClean="0"/>
              <a:t>Hormonal/Physical Change</a:t>
            </a:r>
            <a:endParaRPr lang="en-US" dirty="0"/>
          </a:p>
          <a:p>
            <a:pPr fontAlgn="base"/>
            <a:r>
              <a:rPr lang="en-US" dirty="0"/>
              <a:t>Complex Social Dynamics </a:t>
            </a:r>
          </a:p>
        </p:txBody>
      </p:sp>
    </p:spTree>
    <p:extLst>
      <p:ext uri="{BB962C8B-B14F-4D97-AF65-F5344CB8AC3E}">
        <p14:creationId xmlns:p14="http://schemas.microsoft.com/office/powerpoint/2010/main" val="1668960579"/>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Topic #5 </a:t>
            </a:r>
            <a:r>
              <a:rPr lang="en-US" b="1" dirty="0" smtClean="0"/>
              <a:t>Church</a:t>
            </a:r>
            <a:endParaRPr lang="en-US" dirty="0"/>
          </a:p>
        </p:txBody>
      </p:sp>
      <p:sp>
        <p:nvSpPr>
          <p:cNvPr id="3" name="Content Placeholder 2"/>
          <p:cNvSpPr>
            <a:spLocks noGrp="1"/>
          </p:cNvSpPr>
          <p:nvPr>
            <p:ph idx="1"/>
          </p:nvPr>
        </p:nvSpPr>
        <p:spPr>
          <a:xfrm>
            <a:off x="838200" y="1690688"/>
            <a:ext cx="10515600" cy="4351338"/>
          </a:xfrm>
        </p:spPr>
        <p:txBody>
          <a:bodyPr>
            <a:normAutofit/>
          </a:bodyPr>
          <a:lstStyle/>
          <a:p>
            <a:pPr marL="0" indent="0">
              <a:buNone/>
            </a:pPr>
            <a:r>
              <a:rPr lang="en-US" sz="3600" b="1" u="sng" dirty="0" smtClean="0"/>
              <a:t>Encouraging Faith</a:t>
            </a:r>
            <a:endParaRPr lang="en-US" b="1" dirty="0" smtClean="0"/>
          </a:p>
          <a:p>
            <a:pPr fontAlgn="base"/>
            <a:r>
              <a:rPr lang="en-US" dirty="0"/>
              <a:t>Model faithfulness and a </a:t>
            </a:r>
            <a:r>
              <a:rPr lang="en-US" b="1" u="sng" dirty="0"/>
              <a:t>seamless</a:t>
            </a:r>
            <a:r>
              <a:rPr lang="en-US" dirty="0"/>
              <a:t> lifestyle </a:t>
            </a:r>
            <a:r>
              <a:rPr lang="en-US" b="1" i="1" dirty="0"/>
              <a:t>John 18:20</a:t>
            </a:r>
            <a:endParaRPr lang="en-US" dirty="0"/>
          </a:p>
          <a:p>
            <a:pPr fontAlgn="base"/>
            <a:r>
              <a:rPr lang="en-US" dirty="0"/>
              <a:t>Promote participation in church and ministry </a:t>
            </a:r>
            <a:r>
              <a:rPr lang="en-US" b="1" i="1" dirty="0"/>
              <a:t>Heb. 10:25</a:t>
            </a:r>
            <a:endParaRPr lang="en-US" dirty="0"/>
          </a:p>
          <a:p>
            <a:pPr fontAlgn="base"/>
            <a:r>
              <a:rPr lang="en-US" dirty="0"/>
              <a:t>Ask your children what they are learning and engage them </a:t>
            </a:r>
          </a:p>
        </p:txBody>
      </p:sp>
    </p:spTree>
    <p:extLst>
      <p:ext uri="{BB962C8B-B14F-4D97-AF65-F5344CB8AC3E}">
        <p14:creationId xmlns:p14="http://schemas.microsoft.com/office/powerpoint/2010/main" val="261113928"/>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Topic #5 </a:t>
            </a:r>
            <a:r>
              <a:rPr lang="en-US" b="1" dirty="0" smtClean="0"/>
              <a:t>Church</a:t>
            </a:r>
            <a:endParaRPr lang="en-US" dirty="0"/>
          </a:p>
        </p:txBody>
      </p:sp>
      <p:sp>
        <p:nvSpPr>
          <p:cNvPr id="3" name="Content Placeholder 2"/>
          <p:cNvSpPr>
            <a:spLocks noGrp="1"/>
          </p:cNvSpPr>
          <p:nvPr>
            <p:ph idx="1"/>
          </p:nvPr>
        </p:nvSpPr>
        <p:spPr>
          <a:xfrm>
            <a:off x="838200" y="1690688"/>
            <a:ext cx="10515600" cy="4351338"/>
          </a:xfrm>
        </p:spPr>
        <p:txBody>
          <a:bodyPr>
            <a:normAutofit/>
          </a:bodyPr>
          <a:lstStyle/>
          <a:p>
            <a:pPr marL="0" indent="0">
              <a:buNone/>
            </a:pPr>
            <a:r>
              <a:rPr lang="en-US" sz="3600" b="1" u="sng" dirty="0" smtClean="0"/>
              <a:t>Encouraging Faith</a:t>
            </a:r>
            <a:endParaRPr lang="en-US" b="1" dirty="0" smtClean="0"/>
          </a:p>
          <a:p>
            <a:pPr fontAlgn="base"/>
            <a:r>
              <a:rPr lang="en-US" dirty="0"/>
              <a:t>Model faithfulness and a </a:t>
            </a:r>
            <a:r>
              <a:rPr lang="en-US" b="1" u="sng" dirty="0"/>
              <a:t>seamless</a:t>
            </a:r>
            <a:r>
              <a:rPr lang="en-US" dirty="0"/>
              <a:t> lifestyle </a:t>
            </a:r>
            <a:r>
              <a:rPr lang="en-US" b="1" i="1" dirty="0"/>
              <a:t>John 18:20</a:t>
            </a:r>
            <a:endParaRPr lang="en-US" dirty="0"/>
          </a:p>
          <a:p>
            <a:pPr fontAlgn="base"/>
            <a:r>
              <a:rPr lang="en-US" dirty="0"/>
              <a:t>Promote participation in church and ministry </a:t>
            </a:r>
            <a:r>
              <a:rPr lang="en-US" b="1" i="1" dirty="0"/>
              <a:t>Heb. 10:25</a:t>
            </a:r>
            <a:endParaRPr lang="en-US" dirty="0"/>
          </a:p>
          <a:p>
            <a:pPr fontAlgn="base"/>
            <a:r>
              <a:rPr lang="en-US" dirty="0"/>
              <a:t>Ask your children what they are learning and engage them </a:t>
            </a:r>
          </a:p>
          <a:p>
            <a:pPr fontAlgn="base"/>
            <a:r>
              <a:rPr lang="en-US" dirty="0"/>
              <a:t>Promote mentorship relationships, particularly in high school</a:t>
            </a:r>
          </a:p>
          <a:p>
            <a:pPr marL="0" indent="0">
              <a:buNone/>
            </a:pPr>
            <a:r>
              <a:rPr lang="en-US" sz="3600" dirty="0"/>
              <a:t/>
            </a:r>
            <a:br>
              <a:rPr lang="en-US" sz="3600" dirty="0"/>
            </a:br>
            <a:endParaRPr lang="en-US" sz="3600" b="1" u="sng" dirty="0" smtClean="0"/>
          </a:p>
        </p:txBody>
      </p:sp>
    </p:spTree>
    <p:extLst>
      <p:ext uri="{BB962C8B-B14F-4D97-AF65-F5344CB8AC3E}">
        <p14:creationId xmlns:p14="http://schemas.microsoft.com/office/powerpoint/2010/main" val="2183147226"/>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860675"/>
            <a:ext cx="10515600" cy="1325563"/>
          </a:xfrm>
        </p:spPr>
        <p:txBody>
          <a:bodyPr>
            <a:normAutofit/>
          </a:bodyPr>
          <a:lstStyle/>
          <a:p>
            <a:r>
              <a:rPr lang="en-US" sz="8000" b="1" dirty="0" smtClean="0"/>
              <a:t>Q&amp;A</a:t>
            </a:r>
            <a:endParaRPr lang="en-US" sz="8000" b="1" dirty="0"/>
          </a:p>
        </p:txBody>
      </p:sp>
    </p:spTree>
    <p:extLst>
      <p:ext uri="{BB962C8B-B14F-4D97-AF65-F5344CB8AC3E}">
        <p14:creationId xmlns:p14="http://schemas.microsoft.com/office/powerpoint/2010/main" val="123829693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What do we want from our teens?</a:t>
            </a:r>
            <a:endParaRPr lang="en-US" dirty="0"/>
          </a:p>
        </p:txBody>
      </p:sp>
      <p:sp>
        <p:nvSpPr>
          <p:cNvPr id="3" name="Content Placeholder 2"/>
          <p:cNvSpPr>
            <a:spLocks noGrp="1"/>
          </p:cNvSpPr>
          <p:nvPr>
            <p:ph idx="1"/>
          </p:nvPr>
        </p:nvSpPr>
        <p:spPr/>
        <p:txBody>
          <a:bodyPr/>
          <a:lstStyle/>
          <a:p>
            <a:pPr marL="0" indent="0">
              <a:buNone/>
            </a:pPr>
            <a:endParaRPr lang="en-US" dirty="0"/>
          </a:p>
        </p:txBody>
      </p:sp>
    </p:spTree>
    <p:extLst>
      <p:ext uri="{BB962C8B-B14F-4D97-AF65-F5344CB8AC3E}">
        <p14:creationId xmlns:p14="http://schemas.microsoft.com/office/powerpoint/2010/main" val="143007602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2202</TotalTime>
  <Words>3390</Words>
  <Application>Microsoft Office PowerPoint</Application>
  <PresentationFormat>Widescreen</PresentationFormat>
  <Paragraphs>377</Paragraphs>
  <Slides>82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82</vt:i4>
      </vt:variant>
    </vt:vector>
  </HeadingPairs>
  <TitlesOfParts>
    <vt:vector size="86" baseType="lpstr">
      <vt:lpstr>Arial</vt:lpstr>
      <vt:lpstr>Calibri</vt:lpstr>
      <vt:lpstr>Calibri Light</vt:lpstr>
      <vt:lpstr>Office Theme</vt:lpstr>
      <vt:lpstr>Parenting the Tween, Teen and Young Adult </vt:lpstr>
      <vt:lpstr>Why the schoolmaster? Gal 3:24-35</vt:lpstr>
      <vt:lpstr>Why the schoolmaster? Gal 3:24-35</vt:lpstr>
      <vt:lpstr>Why the schoolmaster? Gal 3:24-35</vt:lpstr>
      <vt:lpstr>Why the schoolmaster? Gal 3:24-35</vt:lpstr>
      <vt:lpstr>Why the schoolmaster? Gal 3:24-35</vt:lpstr>
      <vt:lpstr>What common changes do we see in teenagers?</vt:lpstr>
      <vt:lpstr>What changes do we see in teenagers?</vt:lpstr>
      <vt:lpstr>What do we want from our teens?</vt:lpstr>
      <vt:lpstr>What do we want from our teens?</vt:lpstr>
      <vt:lpstr>Three types of Parental Approaches to Teens</vt:lpstr>
      <vt:lpstr>Permissive Parent</vt:lpstr>
      <vt:lpstr>Permissive Parent</vt:lpstr>
      <vt:lpstr>Permissive Parent</vt:lpstr>
      <vt:lpstr>Permissive Parent</vt:lpstr>
      <vt:lpstr>Permissive Parent</vt:lpstr>
      <vt:lpstr>The Controlling Parent</vt:lpstr>
      <vt:lpstr>The Controlling Parent</vt:lpstr>
      <vt:lpstr>The Controlling Parent</vt:lpstr>
      <vt:lpstr>The Controlling Parent</vt:lpstr>
      <vt:lpstr>The Controlling Parent</vt:lpstr>
      <vt:lpstr>Controlling Parent</vt:lpstr>
      <vt:lpstr>The Moderate Parent</vt:lpstr>
      <vt:lpstr>The Moderate Parent</vt:lpstr>
      <vt:lpstr>The Moderate Parent</vt:lpstr>
      <vt:lpstr>The Moderate Parent</vt:lpstr>
      <vt:lpstr>The Moderate Parent</vt:lpstr>
      <vt:lpstr>The Moderate Parent</vt:lpstr>
      <vt:lpstr>Winning Their Heart While Keeping Authority</vt:lpstr>
      <vt:lpstr>Winning Their Heart While Keeping Authority</vt:lpstr>
      <vt:lpstr>Winning Their Heart While Keeping Authority</vt:lpstr>
      <vt:lpstr>Influences</vt:lpstr>
      <vt:lpstr>Parenting the Tween, Teen and Young Adult PT. 2 </vt:lpstr>
      <vt:lpstr>REVIEW</vt:lpstr>
      <vt:lpstr>REVIEW</vt:lpstr>
      <vt:lpstr>REVIEW</vt:lpstr>
      <vt:lpstr>REVIEW</vt:lpstr>
      <vt:lpstr>REVIEW</vt:lpstr>
      <vt:lpstr>REVIEW</vt:lpstr>
      <vt:lpstr>Modeling</vt:lpstr>
      <vt:lpstr>Modeling</vt:lpstr>
      <vt:lpstr>Modeling</vt:lpstr>
      <vt:lpstr>Discipline</vt:lpstr>
      <vt:lpstr>Discipline</vt:lpstr>
      <vt:lpstr>Parenting Class Series Pt. 6:  Guarding Against the  Wiles of the Devil</vt:lpstr>
      <vt:lpstr>PowerPoint Presentation</vt:lpstr>
      <vt:lpstr>PowerPoint Presentation</vt:lpstr>
      <vt:lpstr>PowerPoint Presentation</vt:lpstr>
      <vt:lpstr>PowerPoint Presentation</vt:lpstr>
      <vt:lpstr>We must be very circumspect as it regards the enemies advances.</vt:lpstr>
      <vt:lpstr>We must be very circumspect as it regards the enemies advances.</vt:lpstr>
      <vt:lpstr>We must be very circumspect as it regards the enemies advances.</vt:lpstr>
      <vt:lpstr>We must be very circumspect as it regards the enemies advances.</vt:lpstr>
      <vt:lpstr>Topic #1 Technology</vt:lpstr>
      <vt:lpstr>Topic #1 Technology</vt:lpstr>
      <vt:lpstr>Topic #1 Technology</vt:lpstr>
      <vt:lpstr>Topic #1 Technology</vt:lpstr>
      <vt:lpstr>Topic #1 Technology</vt:lpstr>
      <vt:lpstr>Topic #1 Technology</vt:lpstr>
      <vt:lpstr>Topic #2 Dating &amp; Relationships</vt:lpstr>
      <vt:lpstr>Topic #2 Dating &amp; Relationships</vt:lpstr>
      <vt:lpstr>Topic #2 Dating &amp; Relationships</vt:lpstr>
      <vt:lpstr>Topic #2 Dating &amp; Relationships</vt:lpstr>
      <vt:lpstr>Topic #2 Dating &amp; Relationships</vt:lpstr>
      <vt:lpstr>Topic #2 Dating &amp; Relationships</vt:lpstr>
      <vt:lpstr>Topic #2 Dating &amp; Relationships</vt:lpstr>
      <vt:lpstr>Topic #2 Dating &amp; Relationships</vt:lpstr>
      <vt:lpstr>Topic #3 Depression</vt:lpstr>
      <vt:lpstr>Topic #3 Depression</vt:lpstr>
      <vt:lpstr>Topic #3 Depression</vt:lpstr>
      <vt:lpstr>Topic #3 Depression</vt:lpstr>
      <vt:lpstr>Topic #3 Depression</vt:lpstr>
      <vt:lpstr>Topic #4 School</vt:lpstr>
      <vt:lpstr>Topic #4 School</vt:lpstr>
      <vt:lpstr>Topic #4 School</vt:lpstr>
      <vt:lpstr>Topic #4 School</vt:lpstr>
      <vt:lpstr>Topic #4 School</vt:lpstr>
      <vt:lpstr>Topic #5 Church</vt:lpstr>
      <vt:lpstr>Topic #5 Church</vt:lpstr>
      <vt:lpstr>Topic #5 Church</vt:lpstr>
      <vt:lpstr>Topic #5 Church</vt:lpstr>
      <vt:lpstr>Q&amp;A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Parenting the Tween, Teen and Young Adult</dc:title>
  <dc:creator>Brandon Briscoe</dc:creator>
  <cp:lastModifiedBy>Brandon Briscoe</cp:lastModifiedBy>
  <cp:revision>30</cp:revision>
  <dcterms:created xsi:type="dcterms:W3CDTF">2017-06-01T13:50:28Z</dcterms:created>
  <dcterms:modified xsi:type="dcterms:W3CDTF">2017-06-10T15:44:34Z</dcterms:modified>
</cp:coreProperties>
</file>