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0" r:id="rId3"/>
    <p:sldId id="261" r:id="rId4"/>
    <p:sldId id="263" r:id="rId5"/>
    <p:sldId id="264" r:id="rId6"/>
    <p:sldId id="265" r:id="rId7"/>
    <p:sldId id="266" r:id="rId8"/>
    <p:sldId id="267" r:id="rId9"/>
    <p:sldId id="268" r:id="rId10"/>
    <p:sldId id="270" r:id="rId11"/>
    <p:sldId id="269" r:id="rId12"/>
    <p:sldId id="271" r:id="rId13"/>
    <p:sldId id="272" r:id="rId14"/>
    <p:sldId id="273" r:id="rId15"/>
    <p:sldId id="274" r:id="rId16"/>
    <p:sldId id="275" r:id="rId17"/>
    <p:sldId id="276" r:id="rId18"/>
    <p:sldId id="28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73" d="100"/>
          <a:sy n="73" d="100"/>
        </p:scale>
        <p:origin x="62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9/29/2016</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9/29/2016</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0298" y="1298448"/>
            <a:ext cx="7315200" cy="3255264"/>
          </a:xfrm>
        </p:spPr>
        <p:txBody>
          <a:bodyPr>
            <a:normAutofit fontScale="90000"/>
          </a:bodyPr>
          <a:lstStyle/>
          <a:p>
            <a:r>
              <a:rPr lang="en-US" sz="6700" b="1" dirty="0" smtClean="0"/>
              <a:t>Acts 16:1-5</a:t>
            </a:r>
            <a:br>
              <a:rPr lang="en-US" sz="6700" b="1" dirty="0" smtClean="0"/>
            </a:br>
            <a:r>
              <a:rPr lang="en-US" sz="6700" b="1" dirty="0" smtClean="0"/>
              <a:t>A Person </a:t>
            </a:r>
            <a:r>
              <a:rPr lang="en-US" sz="6700" b="1" dirty="0"/>
              <a:t>Fit for the Vision</a:t>
            </a:r>
            <a:r>
              <a:rPr lang="en-US" dirty="0"/>
              <a:t/>
            </a:r>
            <a:br>
              <a:rPr lang="en-US" dirty="0"/>
            </a:br>
            <a:endParaRPr lang="en-US" dirty="0"/>
          </a:p>
        </p:txBody>
      </p:sp>
      <p:sp>
        <p:nvSpPr>
          <p:cNvPr id="3" name="Subtitle 2"/>
          <p:cNvSpPr>
            <a:spLocks noGrp="1"/>
          </p:cNvSpPr>
          <p:nvPr>
            <p:ph type="subTitle" idx="1"/>
          </p:nvPr>
        </p:nvSpPr>
        <p:spPr>
          <a:xfrm>
            <a:off x="860298" y="4308296"/>
            <a:ext cx="7788402" cy="914400"/>
          </a:xfrm>
        </p:spPr>
        <p:txBody>
          <a:bodyPr>
            <a:noAutofit/>
          </a:bodyPr>
          <a:lstStyle/>
          <a:p>
            <a:r>
              <a:rPr lang="en-US" sz="3200" dirty="0" smtClean="0"/>
              <a:t>How our Faithfulness and Character Prepare Us for a Personal Vision for Ministry</a:t>
            </a:r>
            <a:endParaRPr lang="en-US" sz="3200" dirty="0"/>
          </a:p>
        </p:txBody>
      </p:sp>
    </p:spTree>
    <p:extLst>
      <p:ext uri="{BB962C8B-B14F-4D97-AF65-F5344CB8AC3E}">
        <p14:creationId xmlns:p14="http://schemas.microsoft.com/office/powerpoint/2010/main" val="3102475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993648"/>
            <a:ext cx="7315200" cy="3255264"/>
          </a:xfrm>
        </p:spPr>
        <p:txBody>
          <a:bodyPr>
            <a:normAutofit fontScale="90000"/>
          </a:bodyPr>
          <a:lstStyle/>
          <a:p>
            <a:r>
              <a:rPr lang="en-US" sz="4400" b="1" i="1" dirty="0" smtClean="0"/>
              <a:t>Question #2</a:t>
            </a:r>
            <a:r>
              <a:rPr lang="en-US" b="1" i="1" dirty="0" smtClean="0"/>
              <a:t/>
            </a:r>
            <a:br>
              <a:rPr lang="en-US" b="1" i="1" dirty="0" smtClean="0"/>
            </a:br>
            <a:r>
              <a:rPr lang="en-US" b="1" i="1" dirty="0" smtClean="0"/>
              <a:t>Do </a:t>
            </a:r>
            <a:r>
              <a:rPr lang="en-US" b="1" i="1" dirty="0"/>
              <a:t>people witness an exceptional level of virtue and devotion in you?</a:t>
            </a:r>
            <a:endParaRPr lang="en-US" dirty="0"/>
          </a:p>
        </p:txBody>
      </p:sp>
      <p:sp>
        <p:nvSpPr>
          <p:cNvPr id="3" name="Subtitle 2"/>
          <p:cNvSpPr>
            <a:spLocks noGrp="1"/>
          </p:cNvSpPr>
          <p:nvPr>
            <p:ph type="subTitle" idx="1"/>
          </p:nvPr>
        </p:nvSpPr>
        <p:spPr/>
        <p:txBody>
          <a:bodyPr>
            <a:normAutofit/>
          </a:bodyPr>
          <a:lstStyle/>
          <a:p>
            <a:r>
              <a:rPr lang="en-US" sz="2800" dirty="0" smtClean="0"/>
              <a:t>Timothy didn’t have mere ministry </a:t>
            </a:r>
            <a:r>
              <a:rPr lang="en-US" sz="2800" dirty="0"/>
              <a:t>potential, </a:t>
            </a:r>
            <a:r>
              <a:rPr lang="en-US" sz="2800" dirty="0" smtClean="0"/>
              <a:t>Timothy had a testimony of </a:t>
            </a:r>
            <a:r>
              <a:rPr lang="en-US" sz="2800" dirty="0"/>
              <a:t>ministry movement</a:t>
            </a:r>
            <a:endParaRPr lang="en-US" sz="2800" dirty="0"/>
          </a:p>
        </p:txBody>
      </p:sp>
    </p:spTree>
    <p:extLst>
      <p:ext uri="{BB962C8B-B14F-4D97-AF65-F5344CB8AC3E}">
        <p14:creationId xmlns:p14="http://schemas.microsoft.com/office/powerpoint/2010/main" val="3575216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11201400" cy="5570756"/>
          </a:xfrm>
          <a:prstGeom prst="rect">
            <a:avLst/>
          </a:prstGeom>
          <a:noFill/>
        </p:spPr>
        <p:txBody>
          <a:bodyPr wrap="square" rtlCol="0">
            <a:spAutoFit/>
          </a:bodyPr>
          <a:lstStyle/>
          <a:p>
            <a:r>
              <a:rPr lang="en-US" sz="4400" b="1" u="sng" dirty="0" smtClean="0"/>
              <a:t>III. His </a:t>
            </a:r>
            <a:r>
              <a:rPr lang="en-US" sz="4400" b="1" u="sng" dirty="0"/>
              <a:t>Submission: </a:t>
            </a:r>
            <a:endParaRPr lang="en-US" sz="4400" b="1" u="sng" dirty="0" smtClean="0"/>
          </a:p>
          <a:p>
            <a:r>
              <a:rPr lang="en-US" sz="4400" b="1" u="sng" dirty="0" smtClean="0"/>
              <a:t>A </a:t>
            </a:r>
            <a:r>
              <a:rPr lang="en-US" sz="4400" b="1" u="sng" dirty="0"/>
              <a:t>Person with Confidence in the </a:t>
            </a:r>
            <a:r>
              <a:rPr lang="en-US" sz="4400" b="1" u="sng" dirty="0" smtClean="0"/>
              <a:t>Call</a:t>
            </a:r>
          </a:p>
          <a:p>
            <a:endParaRPr lang="en-US" sz="4400" b="1" u="sng" dirty="0"/>
          </a:p>
          <a:p>
            <a:r>
              <a:rPr lang="en-US" sz="3200" b="1" i="1" dirty="0"/>
              <a:t>3 </a:t>
            </a:r>
            <a:r>
              <a:rPr lang="en-US" sz="3200" i="1" dirty="0"/>
              <a:t>Him would Paul have to go forth with him; </a:t>
            </a:r>
            <a:endParaRPr lang="en-US" sz="3200" i="1" dirty="0" smtClean="0"/>
          </a:p>
          <a:p>
            <a:endParaRPr lang="en-US" sz="3200" i="1" dirty="0"/>
          </a:p>
          <a:p>
            <a:pPr lvl="0"/>
            <a:r>
              <a:rPr lang="en-US" sz="3200" b="1" dirty="0" smtClean="0"/>
              <a:t>Key Point: If we are confident in the calling we will not be indecisive or distracted by worldly reasoning</a:t>
            </a:r>
          </a:p>
          <a:p>
            <a:pPr lvl="0"/>
            <a:endParaRPr lang="en-US" sz="3200" b="1" dirty="0"/>
          </a:p>
          <a:p>
            <a:pPr lvl="0"/>
            <a:endParaRPr lang="en-US" sz="3200" b="1" dirty="0" smtClean="0"/>
          </a:p>
          <a:p>
            <a:endParaRPr lang="en-US" sz="3200" dirty="0"/>
          </a:p>
        </p:txBody>
      </p:sp>
    </p:spTree>
    <p:extLst>
      <p:ext uri="{BB962C8B-B14F-4D97-AF65-F5344CB8AC3E}">
        <p14:creationId xmlns:p14="http://schemas.microsoft.com/office/powerpoint/2010/main" val="865927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18131"/>
            <a:ext cx="11201400" cy="5139869"/>
          </a:xfrm>
          <a:prstGeom prst="rect">
            <a:avLst/>
          </a:prstGeom>
          <a:noFill/>
        </p:spPr>
        <p:txBody>
          <a:bodyPr wrap="square" rtlCol="0">
            <a:spAutoFit/>
          </a:bodyPr>
          <a:lstStyle/>
          <a:p>
            <a:r>
              <a:rPr lang="en-US" sz="3600" b="1" dirty="0" smtClean="0"/>
              <a:t>Timothy was naturally timid…</a:t>
            </a:r>
          </a:p>
          <a:p>
            <a:r>
              <a:rPr lang="en-US" sz="3600" b="1" dirty="0" smtClean="0"/>
              <a:t>but it wasn’t an excuse.</a:t>
            </a:r>
            <a:endParaRPr lang="en-US" sz="3600" b="1" dirty="0"/>
          </a:p>
          <a:p>
            <a:pPr lvl="0"/>
            <a:endParaRPr lang="en-US" sz="3200" b="1" dirty="0" smtClean="0"/>
          </a:p>
          <a:p>
            <a:r>
              <a:rPr lang="en-US" sz="3200" i="1" dirty="0"/>
              <a:t>1 </a:t>
            </a:r>
            <a:r>
              <a:rPr lang="en-US" sz="3200" i="1" dirty="0" err="1"/>
              <a:t>Corithians</a:t>
            </a:r>
            <a:r>
              <a:rPr lang="en-US" sz="3200" i="1" dirty="0"/>
              <a:t> 16:10 Now if Timotheus come, see that he may be with you without fear: for he </a:t>
            </a:r>
            <a:r>
              <a:rPr lang="en-US" sz="3200" i="1" dirty="0" err="1"/>
              <a:t>worketh</a:t>
            </a:r>
            <a:r>
              <a:rPr lang="en-US" sz="3200" i="1" dirty="0"/>
              <a:t> the work of the Lord, as I also do</a:t>
            </a:r>
            <a:r>
              <a:rPr lang="en-US" sz="3200" i="1" dirty="0" smtClean="0"/>
              <a:t>.</a:t>
            </a:r>
          </a:p>
          <a:p>
            <a:endParaRPr lang="en-US" sz="3200" i="1" dirty="0"/>
          </a:p>
          <a:p>
            <a:endParaRPr lang="en-US" sz="3200" dirty="0" smtClean="0"/>
          </a:p>
          <a:p>
            <a:pPr lvl="0"/>
            <a:endParaRPr lang="en-US" sz="3200" b="1" dirty="0"/>
          </a:p>
          <a:p>
            <a:pPr lvl="0"/>
            <a:endParaRPr lang="en-US" sz="3200" b="1" dirty="0" smtClean="0"/>
          </a:p>
          <a:p>
            <a:endParaRPr lang="en-US" sz="3200" dirty="0"/>
          </a:p>
        </p:txBody>
      </p:sp>
    </p:spTree>
    <p:extLst>
      <p:ext uri="{BB962C8B-B14F-4D97-AF65-F5344CB8AC3E}">
        <p14:creationId xmlns:p14="http://schemas.microsoft.com/office/powerpoint/2010/main" val="2487403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b="1" i="1" dirty="0"/>
              <a:t>Question #</a:t>
            </a:r>
            <a:r>
              <a:rPr lang="en-US" sz="4000" b="1" i="1" dirty="0" smtClean="0"/>
              <a:t>3</a:t>
            </a:r>
            <a:r>
              <a:rPr lang="en-US" b="1" i="1" dirty="0" smtClean="0"/>
              <a:t/>
            </a:r>
            <a:br>
              <a:rPr lang="en-US" b="1" i="1" dirty="0" smtClean="0"/>
            </a:br>
            <a:r>
              <a:rPr lang="en-US" b="1" i="1" dirty="0" smtClean="0"/>
              <a:t>Would </a:t>
            </a:r>
            <a:r>
              <a:rPr lang="en-US" b="1" i="1" dirty="0"/>
              <a:t>you say “yes” to anything God asked of you?</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2800" dirty="0" smtClean="0"/>
              <a:t>Timothy did not flinch at the prospect of being asked to commit at a higher level.</a:t>
            </a:r>
            <a:endParaRPr lang="en-US" sz="2800" dirty="0"/>
          </a:p>
        </p:txBody>
      </p:sp>
    </p:spTree>
    <p:extLst>
      <p:ext uri="{BB962C8B-B14F-4D97-AF65-F5344CB8AC3E}">
        <p14:creationId xmlns:p14="http://schemas.microsoft.com/office/powerpoint/2010/main" val="1602799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11201400" cy="6063198"/>
          </a:xfrm>
          <a:prstGeom prst="rect">
            <a:avLst/>
          </a:prstGeom>
          <a:noFill/>
        </p:spPr>
        <p:txBody>
          <a:bodyPr wrap="square" rtlCol="0">
            <a:spAutoFit/>
          </a:bodyPr>
          <a:lstStyle/>
          <a:p>
            <a:r>
              <a:rPr lang="en-US" sz="4400" b="1" u="sng" dirty="0" smtClean="0"/>
              <a:t>IV. </a:t>
            </a:r>
            <a:r>
              <a:rPr lang="en-US" sz="4400" b="1" u="sng" dirty="0"/>
              <a:t>His Sacrifice: </a:t>
            </a:r>
            <a:endParaRPr lang="en-US" sz="4400" b="1" u="sng" dirty="0" smtClean="0"/>
          </a:p>
          <a:p>
            <a:r>
              <a:rPr lang="en-US" sz="4400" b="1" u="sng" dirty="0" smtClean="0"/>
              <a:t>A </a:t>
            </a:r>
            <a:r>
              <a:rPr lang="en-US" sz="4400" b="1" u="sng" dirty="0"/>
              <a:t>Person Without Regard for Self</a:t>
            </a:r>
            <a:endParaRPr lang="en-US" sz="4400" b="1" u="sng" dirty="0"/>
          </a:p>
          <a:p>
            <a:r>
              <a:rPr lang="en-US" sz="3200" b="1" i="1" dirty="0"/>
              <a:t>3</a:t>
            </a:r>
            <a:r>
              <a:rPr lang="en-US" sz="3200" i="1" dirty="0"/>
              <a:t>...and took and circumcised him because of the Jews which were in those quarters: for they knew all that his father was a Greek.</a:t>
            </a:r>
            <a:endParaRPr lang="en-US" sz="3200" dirty="0"/>
          </a:p>
          <a:p>
            <a:endParaRPr lang="en-US" sz="3200" i="1" dirty="0"/>
          </a:p>
          <a:p>
            <a:pPr lvl="0"/>
            <a:r>
              <a:rPr lang="en-US" sz="3600" b="1" i="1" dirty="0"/>
              <a:t>Key Point: Our mission requires a willingness to suffer, not for the sake of </a:t>
            </a:r>
            <a:r>
              <a:rPr lang="en-US" sz="3600" b="1" i="1" dirty="0" smtClean="0"/>
              <a:t>suffering, </a:t>
            </a:r>
            <a:r>
              <a:rPr lang="en-US" sz="3600" b="1" i="1" dirty="0"/>
              <a:t>but for the sake of the propagation of the gospel.</a:t>
            </a:r>
            <a:endParaRPr lang="en-US" sz="3600" dirty="0"/>
          </a:p>
          <a:p>
            <a:pPr lvl="0"/>
            <a:endParaRPr lang="en-US" sz="3200" b="1" dirty="0"/>
          </a:p>
          <a:p>
            <a:pPr lvl="0"/>
            <a:endParaRPr lang="en-US" sz="3200" b="1" dirty="0" smtClean="0"/>
          </a:p>
          <a:p>
            <a:endParaRPr lang="en-US" sz="3200" dirty="0"/>
          </a:p>
        </p:txBody>
      </p:sp>
    </p:spTree>
    <p:extLst>
      <p:ext uri="{BB962C8B-B14F-4D97-AF65-F5344CB8AC3E}">
        <p14:creationId xmlns:p14="http://schemas.microsoft.com/office/powerpoint/2010/main" val="293372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1527048"/>
            <a:ext cx="7315200" cy="3255264"/>
          </a:xfrm>
        </p:spPr>
        <p:txBody>
          <a:bodyPr>
            <a:normAutofit fontScale="90000"/>
          </a:bodyPr>
          <a:lstStyle/>
          <a:p>
            <a:r>
              <a:rPr lang="en-US" sz="4000" b="1" i="1" dirty="0"/>
              <a:t>Question </a:t>
            </a:r>
            <a:r>
              <a:rPr lang="en-US" sz="4000" b="1" i="1" dirty="0" smtClean="0"/>
              <a:t>#4</a:t>
            </a:r>
            <a:r>
              <a:rPr lang="en-US" b="1" i="1" dirty="0" smtClean="0"/>
              <a:t/>
            </a:r>
            <a:br>
              <a:rPr lang="en-US" b="1" i="1" dirty="0" smtClean="0"/>
            </a:br>
            <a:r>
              <a:rPr lang="en-US" b="1" i="1" dirty="0"/>
              <a:t>Are you willing to endure anything for the sake of the call?</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2800" dirty="0" smtClean="0"/>
              <a:t>Timothy was willing to give up anything that would profit the work of the Great </a:t>
            </a:r>
            <a:r>
              <a:rPr lang="en-US" sz="2800" dirty="0"/>
              <a:t>C</a:t>
            </a:r>
            <a:r>
              <a:rPr lang="en-US" sz="2800" dirty="0" smtClean="0"/>
              <a:t>ommission.</a:t>
            </a:r>
            <a:endParaRPr lang="en-US" sz="2800" dirty="0"/>
          </a:p>
        </p:txBody>
      </p:sp>
    </p:spTree>
    <p:extLst>
      <p:ext uri="{BB962C8B-B14F-4D97-AF65-F5344CB8AC3E}">
        <p14:creationId xmlns:p14="http://schemas.microsoft.com/office/powerpoint/2010/main" val="4193759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11201400" cy="6494085"/>
          </a:xfrm>
          <a:prstGeom prst="rect">
            <a:avLst/>
          </a:prstGeom>
          <a:noFill/>
        </p:spPr>
        <p:txBody>
          <a:bodyPr wrap="square" rtlCol="0">
            <a:spAutoFit/>
          </a:bodyPr>
          <a:lstStyle/>
          <a:p>
            <a:r>
              <a:rPr lang="en-US" sz="4400" b="1" u="sng" dirty="0" smtClean="0"/>
              <a:t>V. </a:t>
            </a:r>
            <a:r>
              <a:rPr lang="en-US" sz="4400" b="1" u="sng" dirty="0"/>
              <a:t>His Service: </a:t>
            </a:r>
            <a:endParaRPr lang="en-US" sz="4400" b="1" u="sng" dirty="0" smtClean="0"/>
          </a:p>
          <a:p>
            <a:r>
              <a:rPr lang="en-US" sz="4400" b="1" u="sng" dirty="0" smtClean="0"/>
              <a:t>A </a:t>
            </a:r>
            <a:r>
              <a:rPr lang="en-US" sz="4400" b="1" u="sng" dirty="0"/>
              <a:t>Person Devoted to Evangelical </a:t>
            </a:r>
            <a:r>
              <a:rPr lang="en-US" sz="4400" b="1" u="sng" dirty="0" smtClean="0"/>
              <a:t>Ministry</a:t>
            </a:r>
          </a:p>
          <a:p>
            <a:r>
              <a:rPr lang="en-US" sz="3200" b="1" i="1" dirty="0"/>
              <a:t>4 </a:t>
            </a:r>
            <a:r>
              <a:rPr lang="en-US" sz="3200" i="1" dirty="0"/>
              <a:t>And as they went through the cities, they delivered them the </a:t>
            </a:r>
            <a:r>
              <a:rPr lang="en-US" sz="3200" i="1" u="sng" dirty="0"/>
              <a:t>decrees for to keep</a:t>
            </a:r>
            <a:r>
              <a:rPr lang="en-US" sz="3200" i="1" dirty="0"/>
              <a:t>, that were ordained of the apostles and elders which were at Jerusalem. </a:t>
            </a:r>
            <a:r>
              <a:rPr lang="en-US" sz="3200" b="1" i="1" dirty="0"/>
              <a:t>5 </a:t>
            </a:r>
            <a:r>
              <a:rPr lang="en-US" sz="3200" i="1" dirty="0"/>
              <a:t>And so were the churches established in the faith, and increased in number daily</a:t>
            </a:r>
            <a:r>
              <a:rPr lang="en-US" i="1" dirty="0"/>
              <a:t>.</a:t>
            </a:r>
            <a:endParaRPr lang="en-US" dirty="0"/>
          </a:p>
          <a:p>
            <a:endParaRPr lang="en-US" sz="3200" i="1" dirty="0"/>
          </a:p>
          <a:p>
            <a:pPr lvl="0"/>
            <a:r>
              <a:rPr lang="en-US" sz="3600" b="1" dirty="0" smtClean="0"/>
              <a:t>Key </a:t>
            </a:r>
            <a:r>
              <a:rPr lang="en-US" sz="3600" b="1" dirty="0"/>
              <a:t>Point: IF you are not a person of the book </a:t>
            </a:r>
            <a:r>
              <a:rPr lang="en-US" sz="3600" b="1" dirty="0" smtClean="0"/>
              <a:t>then </a:t>
            </a:r>
            <a:r>
              <a:rPr lang="en-US" sz="3600" b="1" dirty="0"/>
              <a:t>you are NOT an inspired and consistent evangelical force.</a:t>
            </a:r>
            <a:endParaRPr lang="en-US" sz="3600" dirty="0"/>
          </a:p>
          <a:p>
            <a:pPr lvl="0"/>
            <a:endParaRPr lang="en-US" sz="3200" b="1" dirty="0"/>
          </a:p>
          <a:p>
            <a:pPr lvl="0"/>
            <a:endParaRPr lang="en-US" sz="3200" b="1" dirty="0" smtClean="0"/>
          </a:p>
          <a:p>
            <a:endParaRPr lang="en-US" sz="3200" dirty="0"/>
          </a:p>
        </p:txBody>
      </p:sp>
    </p:spTree>
    <p:extLst>
      <p:ext uri="{BB962C8B-B14F-4D97-AF65-F5344CB8AC3E}">
        <p14:creationId xmlns:p14="http://schemas.microsoft.com/office/powerpoint/2010/main" val="251930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1527048"/>
            <a:ext cx="7315200" cy="3255264"/>
          </a:xfrm>
        </p:spPr>
        <p:txBody>
          <a:bodyPr>
            <a:normAutofit fontScale="90000"/>
          </a:bodyPr>
          <a:lstStyle/>
          <a:p>
            <a:r>
              <a:rPr lang="en-US" sz="4000" b="1" i="1" dirty="0"/>
              <a:t>Question </a:t>
            </a:r>
            <a:r>
              <a:rPr lang="en-US" sz="4000" b="1" i="1" dirty="0" smtClean="0"/>
              <a:t>#5</a:t>
            </a:r>
            <a:r>
              <a:rPr lang="en-US" b="1" i="1" dirty="0" smtClean="0"/>
              <a:t/>
            </a:r>
            <a:br>
              <a:rPr lang="en-US" b="1" i="1" dirty="0" smtClean="0"/>
            </a:br>
            <a:r>
              <a:rPr lang="en-US" b="1" dirty="0" smtClean="0"/>
              <a:t>Are </a:t>
            </a:r>
            <a:r>
              <a:rPr lang="en-US" b="1" dirty="0"/>
              <a:t>you a willful witness?</a:t>
            </a: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2800" dirty="0" smtClean="0"/>
              <a:t>Timothy knew what the true work was and proved his willingness to evangelize and disciple.</a:t>
            </a:r>
            <a:endParaRPr lang="en-US" sz="2800" dirty="0"/>
          </a:p>
        </p:txBody>
      </p:sp>
    </p:spTree>
    <p:extLst>
      <p:ext uri="{BB962C8B-B14F-4D97-AF65-F5344CB8AC3E}">
        <p14:creationId xmlns:p14="http://schemas.microsoft.com/office/powerpoint/2010/main" val="3958049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7912" y="3279648"/>
            <a:ext cx="7315200" cy="3255264"/>
          </a:xfrm>
        </p:spPr>
        <p:txBody>
          <a:bodyPr>
            <a:normAutofit fontScale="90000"/>
          </a:bodyPr>
          <a:lstStyle/>
          <a:p>
            <a:r>
              <a:rPr lang="en-US" sz="4900" dirty="0"/>
              <a:t>2 Tim 2:2 </a:t>
            </a:r>
            <a:r>
              <a:rPr lang="en-US" sz="4900" dirty="0" smtClean="0"/>
              <a:t/>
            </a:r>
            <a:br>
              <a:rPr lang="en-US" sz="4900" dirty="0" smtClean="0"/>
            </a:br>
            <a:r>
              <a:rPr lang="en-US" sz="4900" dirty="0" smtClean="0"/>
              <a:t>And </a:t>
            </a:r>
            <a:r>
              <a:rPr lang="en-US" sz="4900" dirty="0"/>
              <a:t>the things that thou hast heard of me among many witnesses, the same commit thou to faithful men, who shall be able to teach others also.</a:t>
            </a:r>
            <a:r>
              <a:rPr lang="en-US" dirty="0"/>
              <a:t/>
            </a:r>
            <a:br>
              <a:rPr lang="en-US" dirty="0"/>
            </a:br>
            <a:endParaRPr lang="en-US" dirty="0">
              <a:latin typeface="+mn-lt"/>
            </a:endParaRPr>
          </a:p>
        </p:txBody>
      </p:sp>
      <p:sp>
        <p:nvSpPr>
          <p:cNvPr id="3" name="Text Placeholder 2"/>
          <p:cNvSpPr>
            <a:spLocks noGrp="1"/>
          </p:cNvSpPr>
          <p:nvPr>
            <p:ph type="body" idx="1"/>
          </p:nvPr>
        </p:nvSpPr>
        <p:spPr>
          <a:xfrm>
            <a:off x="3867912" y="1107948"/>
            <a:ext cx="7315200" cy="914400"/>
          </a:xfrm>
        </p:spPr>
        <p:txBody>
          <a:bodyPr>
            <a:normAutofit/>
          </a:bodyPr>
          <a:lstStyle/>
          <a:p>
            <a:r>
              <a:rPr lang="en-US" sz="6000" dirty="0" smtClean="0"/>
              <a:t>Conclusion:</a:t>
            </a:r>
            <a:endParaRPr lang="en-US" sz="6000" dirty="0"/>
          </a:p>
        </p:txBody>
      </p:sp>
    </p:spTree>
    <p:extLst>
      <p:ext uri="{BB962C8B-B14F-4D97-AF65-F5344CB8AC3E}">
        <p14:creationId xmlns:p14="http://schemas.microsoft.com/office/powerpoint/2010/main" val="2774880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a:t>
            </a:r>
            <a:r>
              <a:rPr lang="en-US" b="1" dirty="0" smtClean="0"/>
              <a:t>f </a:t>
            </a:r>
            <a:r>
              <a:rPr lang="en-US" b="1" dirty="0"/>
              <a:t>you choose to be </a:t>
            </a:r>
            <a:r>
              <a:rPr lang="en-US" b="1" u="sng" dirty="0" smtClean="0"/>
              <a:t>faithful</a:t>
            </a:r>
            <a:r>
              <a:rPr lang="en-US" b="1" dirty="0" smtClean="0"/>
              <a:t> you </a:t>
            </a:r>
            <a:r>
              <a:rPr lang="en-US" b="1" dirty="0"/>
              <a:t>will </a:t>
            </a:r>
            <a:r>
              <a:rPr lang="en-US" b="1" dirty="0" smtClean="0"/>
              <a:t>have an </a:t>
            </a:r>
            <a:r>
              <a:rPr lang="en-US" b="1" dirty="0"/>
              <a:t>incredible impact on the </a:t>
            </a:r>
            <a:r>
              <a:rPr lang="en-US" b="1" dirty="0" smtClean="0"/>
              <a:t>Kingdom</a:t>
            </a:r>
            <a:endParaRPr lang="en-US" dirty="0"/>
          </a:p>
        </p:txBody>
      </p:sp>
    </p:spTree>
    <p:extLst>
      <p:ext uri="{BB962C8B-B14F-4D97-AF65-F5344CB8AC3E}">
        <p14:creationId xmlns:p14="http://schemas.microsoft.com/office/powerpoint/2010/main" val="1465024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447800"/>
            <a:ext cx="11201400" cy="3447098"/>
          </a:xfrm>
          <a:prstGeom prst="rect">
            <a:avLst/>
          </a:prstGeom>
          <a:noFill/>
        </p:spPr>
        <p:txBody>
          <a:bodyPr wrap="square" rtlCol="0">
            <a:spAutoFit/>
          </a:bodyPr>
          <a:lstStyle/>
          <a:p>
            <a:r>
              <a:rPr lang="en-US" sz="4000" dirty="0"/>
              <a:t>A</a:t>
            </a:r>
            <a:r>
              <a:rPr lang="en-US" sz="4000" dirty="0" smtClean="0"/>
              <a:t> “person </a:t>
            </a:r>
            <a:r>
              <a:rPr lang="en-US" sz="4000" dirty="0"/>
              <a:t>with </a:t>
            </a:r>
            <a:r>
              <a:rPr lang="en-US" sz="4000" dirty="0" smtClean="0"/>
              <a:t>potential” is simply </a:t>
            </a:r>
            <a:r>
              <a:rPr lang="en-US" sz="4000" dirty="0"/>
              <a:t>a person admired for </a:t>
            </a:r>
            <a:r>
              <a:rPr lang="en-US" sz="4000" dirty="0" smtClean="0"/>
              <a:t>their </a:t>
            </a:r>
            <a:r>
              <a:rPr lang="en-US" sz="4000" u="sng" dirty="0" smtClean="0"/>
              <a:t>giftedness</a:t>
            </a:r>
            <a:r>
              <a:rPr lang="en-US" sz="4000" dirty="0"/>
              <a:t>. </a:t>
            </a:r>
            <a:endParaRPr lang="en-US" sz="4000" dirty="0" smtClean="0"/>
          </a:p>
          <a:p>
            <a:endParaRPr lang="en-US" sz="4000" dirty="0"/>
          </a:p>
          <a:p>
            <a:r>
              <a:rPr lang="en-US" sz="4000" dirty="0" smtClean="0"/>
              <a:t>A “person </a:t>
            </a:r>
            <a:r>
              <a:rPr lang="en-US" sz="4000" dirty="0"/>
              <a:t>of </a:t>
            </a:r>
            <a:r>
              <a:rPr lang="en-US" sz="4000" dirty="0" smtClean="0"/>
              <a:t>faithfulness” is a </a:t>
            </a:r>
            <a:r>
              <a:rPr lang="en-US" sz="4000" dirty="0"/>
              <a:t>person who </a:t>
            </a:r>
            <a:r>
              <a:rPr lang="en-US" sz="4000" dirty="0" smtClean="0"/>
              <a:t>is valued </a:t>
            </a:r>
            <a:r>
              <a:rPr lang="en-US" sz="4000" dirty="0"/>
              <a:t>for </a:t>
            </a:r>
            <a:r>
              <a:rPr lang="en-US" sz="4000" dirty="0" smtClean="0"/>
              <a:t>their </a:t>
            </a:r>
            <a:r>
              <a:rPr lang="en-US" sz="4000" u="sng" dirty="0" smtClean="0"/>
              <a:t>proven </a:t>
            </a:r>
            <a:r>
              <a:rPr lang="en-US" sz="4000" u="sng" dirty="0"/>
              <a:t>devotion</a:t>
            </a:r>
            <a:r>
              <a:rPr lang="en-US" sz="4000" dirty="0"/>
              <a:t>.</a:t>
            </a:r>
          </a:p>
          <a:p>
            <a:endParaRPr lang="en-US" dirty="0"/>
          </a:p>
        </p:txBody>
      </p:sp>
    </p:spTree>
    <p:extLst>
      <p:ext uri="{BB962C8B-B14F-4D97-AF65-F5344CB8AC3E}">
        <p14:creationId xmlns:p14="http://schemas.microsoft.com/office/powerpoint/2010/main" val="2076317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038350"/>
            <a:ext cx="11201400" cy="1938992"/>
          </a:xfrm>
          <a:prstGeom prst="rect">
            <a:avLst/>
          </a:prstGeom>
          <a:noFill/>
        </p:spPr>
        <p:txBody>
          <a:bodyPr wrap="square" rtlCol="0">
            <a:spAutoFit/>
          </a:bodyPr>
          <a:lstStyle/>
          <a:p>
            <a:r>
              <a:rPr lang="en-US" sz="4000" dirty="0"/>
              <a:t>But who was </a:t>
            </a:r>
            <a:r>
              <a:rPr lang="en-US" sz="4000" dirty="0" smtClean="0"/>
              <a:t>Timothy </a:t>
            </a:r>
            <a:r>
              <a:rPr lang="en-US" sz="4000" dirty="0"/>
              <a:t>prior to being entrusted with this work? </a:t>
            </a:r>
            <a:r>
              <a:rPr lang="en-US" sz="4000" dirty="0"/>
              <a:t> </a:t>
            </a:r>
            <a:r>
              <a:rPr lang="en-US" sz="4000" dirty="0" smtClean="0"/>
              <a:t>Who </a:t>
            </a:r>
            <a:r>
              <a:rPr lang="en-US" sz="4000" dirty="0"/>
              <a:t>was he before he was able to undertake the vision?</a:t>
            </a:r>
            <a:endParaRPr lang="en-US" sz="4000" dirty="0"/>
          </a:p>
        </p:txBody>
      </p:sp>
    </p:spTree>
    <p:extLst>
      <p:ext uri="{BB962C8B-B14F-4D97-AF65-F5344CB8AC3E}">
        <p14:creationId xmlns:p14="http://schemas.microsoft.com/office/powerpoint/2010/main" val="66361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11201400" cy="6863417"/>
          </a:xfrm>
          <a:prstGeom prst="rect">
            <a:avLst/>
          </a:prstGeom>
          <a:noFill/>
        </p:spPr>
        <p:txBody>
          <a:bodyPr wrap="square" rtlCol="0">
            <a:spAutoFit/>
          </a:bodyPr>
          <a:lstStyle/>
          <a:p>
            <a:r>
              <a:rPr lang="en-US" sz="4000" b="1" u="sng" dirty="0" smtClean="0"/>
              <a:t>I. His </a:t>
            </a:r>
            <a:r>
              <a:rPr lang="en-US" sz="4000" b="1" u="sng" dirty="0"/>
              <a:t>Sensibility: </a:t>
            </a:r>
            <a:endParaRPr lang="en-US" sz="4000" b="1" u="sng" dirty="0" smtClean="0"/>
          </a:p>
          <a:p>
            <a:r>
              <a:rPr lang="en-US" sz="4000" b="1" u="sng" dirty="0" smtClean="0"/>
              <a:t>The </a:t>
            </a:r>
            <a:r>
              <a:rPr lang="en-US" sz="4000" b="1" u="sng" dirty="0"/>
              <a:t>Perspective that Informed the Work - Acts </a:t>
            </a:r>
            <a:r>
              <a:rPr lang="en-US" sz="4000" b="1" u="sng" dirty="0" smtClean="0"/>
              <a:t>14</a:t>
            </a:r>
          </a:p>
          <a:p>
            <a:endParaRPr lang="en-US" sz="4000" b="1" u="sng" dirty="0" smtClean="0"/>
          </a:p>
          <a:p>
            <a:r>
              <a:rPr lang="en-US" sz="2800" i="1" dirty="0" smtClean="0"/>
              <a:t>Acts </a:t>
            </a:r>
            <a:r>
              <a:rPr lang="en-US" sz="2800" i="1" dirty="0"/>
              <a:t>14:5 </a:t>
            </a:r>
            <a:r>
              <a:rPr lang="en-US" sz="2800" b="1" i="1" dirty="0"/>
              <a:t>(Paul and Barnabas are in </a:t>
            </a:r>
            <a:r>
              <a:rPr lang="en-US" sz="2800" b="1" i="1" dirty="0" err="1"/>
              <a:t>Iconium</a:t>
            </a:r>
            <a:r>
              <a:rPr lang="en-US" sz="2800" b="1" i="1" dirty="0"/>
              <a:t>)</a:t>
            </a:r>
            <a:r>
              <a:rPr lang="en-US" sz="2800" i="1" dirty="0"/>
              <a:t> And when there was an assault made both of the Gentiles, and also of the Jews with their rulers, to use them despitefully, and to stone them,</a:t>
            </a:r>
            <a:endParaRPr lang="en-US" sz="2800" dirty="0"/>
          </a:p>
          <a:p>
            <a:r>
              <a:rPr lang="en-US" sz="2800" i="1" dirty="0"/>
              <a:t>6 They were ware of it, and fled unto </a:t>
            </a:r>
            <a:r>
              <a:rPr lang="en-US" sz="2800" i="1" dirty="0" err="1"/>
              <a:t>Lystra</a:t>
            </a:r>
            <a:r>
              <a:rPr lang="en-US" sz="2800" i="1" dirty="0"/>
              <a:t> and </a:t>
            </a:r>
            <a:r>
              <a:rPr lang="en-US" sz="2800" i="1" dirty="0" err="1"/>
              <a:t>Derbe</a:t>
            </a:r>
            <a:r>
              <a:rPr lang="en-US" sz="2800" i="1" dirty="0"/>
              <a:t>, cities of Lycaonia, and unto the region that </a:t>
            </a:r>
            <a:r>
              <a:rPr lang="en-US" sz="2800" i="1" dirty="0" err="1"/>
              <a:t>lieth</a:t>
            </a:r>
            <a:r>
              <a:rPr lang="en-US" sz="2800" i="1" dirty="0"/>
              <a:t> round about:</a:t>
            </a:r>
            <a:endParaRPr lang="en-US" sz="2800" dirty="0"/>
          </a:p>
          <a:p>
            <a:r>
              <a:rPr lang="en-US" sz="2800" i="1" dirty="0"/>
              <a:t>7 And there they preached the gospel.</a:t>
            </a:r>
            <a:endParaRPr lang="en-US" sz="2800" dirty="0"/>
          </a:p>
          <a:p>
            <a:r>
              <a:rPr lang="en-US" sz="2800" i="1" dirty="0"/>
              <a:t>8 And there sat a certain man at </a:t>
            </a:r>
            <a:r>
              <a:rPr lang="en-US" sz="2800" i="1" dirty="0" err="1"/>
              <a:t>Lystra</a:t>
            </a:r>
            <a:r>
              <a:rPr lang="en-US" sz="2800" i="1" dirty="0"/>
              <a:t>, impotent in his feet, being a cripple from his mother's womb, who never had walked:</a:t>
            </a:r>
            <a:endParaRPr lang="en-US" sz="2800" dirty="0"/>
          </a:p>
          <a:p>
            <a:r>
              <a:rPr lang="en-US" sz="2800" i="1" dirty="0"/>
              <a:t>9 The same heard Paul speak: who </a:t>
            </a:r>
            <a:r>
              <a:rPr lang="en-US" sz="2800" i="1" dirty="0" err="1"/>
              <a:t>stedfastly</a:t>
            </a:r>
            <a:r>
              <a:rPr lang="en-US" sz="2800" i="1" dirty="0"/>
              <a:t> beholding him, and perceiving that he had faith to be healed,</a:t>
            </a:r>
            <a:endParaRPr lang="en-US" sz="2800" dirty="0"/>
          </a:p>
          <a:p>
            <a:endParaRPr lang="en-US" sz="4000" dirty="0"/>
          </a:p>
        </p:txBody>
      </p:sp>
    </p:spTree>
    <p:extLst>
      <p:ext uri="{BB962C8B-B14F-4D97-AF65-F5344CB8AC3E}">
        <p14:creationId xmlns:p14="http://schemas.microsoft.com/office/powerpoint/2010/main" val="109357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11201400" cy="5909310"/>
          </a:xfrm>
          <a:prstGeom prst="rect">
            <a:avLst/>
          </a:prstGeom>
          <a:noFill/>
        </p:spPr>
        <p:txBody>
          <a:bodyPr wrap="square" rtlCol="0">
            <a:spAutoFit/>
          </a:bodyPr>
          <a:lstStyle/>
          <a:p>
            <a:r>
              <a:rPr lang="en-US" sz="2700" i="1" dirty="0" smtClean="0"/>
              <a:t>10 Said with a loud voice, Stand upright on thy feet. And he leaped and walked.</a:t>
            </a:r>
            <a:endParaRPr lang="en-US" sz="2700" dirty="0" smtClean="0"/>
          </a:p>
          <a:p>
            <a:r>
              <a:rPr lang="en-US" sz="2700" i="1" dirty="0" smtClean="0"/>
              <a:t>11 And when the people saw what Paul had done, they lifted up their voices, saying in the speech of Lycaonia, The gods are come down to us in the likeness of men.</a:t>
            </a:r>
            <a:endParaRPr lang="en-US" sz="2700" dirty="0" smtClean="0"/>
          </a:p>
          <a:p>
            <a:r>
              <a:rPr lang="en-US" sz="2700" i="1" dirty="0" smtClean="0"/>
              <a:t>12 And they called Barnabas, Jupiter; and Paul, </a:t>
            </a:r>
            <a:r>
              <a:rPr lang="en-US" sz="2700" i="1" dirty="0" err="1" smtClean="0"/>
              <a:t>Mercurius</a:t>
            </a:r>
            <a:r>
              <a:rPr lang="en-US" sz="2700" i="1" dirty="0" smtClean="0"/>
              <a:t>, because he was the chief speaker.</a:t>
            </a:r>
            <a:endParaRPr lang="en-US" sz="2700" dirty="0" smtClean="0"/>
          </a:p>
          <a:p>
            <a:r>
              <a:rPr lang="en-US" sz="2700" i="1" dirty="0" smtClean="0"/>
              <a:t>13 Then the priest of Jupiter, which was before their city, brought oxen and garlands unto the gates, and would have done sacrifice with the people.</a:t>
            </a:r>
            <a:endParaRPr lang="en-US" sz="2700" dirty="0" smtClean="0"/>
          </a:p>
          <a:p>
            <a:r>
              <a:rPr lang="en-US" sz="2700" i="1" dirty="0" smtClean="0"/>
              <a:t>14 Which when the apostles, Barnabas and Paul, heard of, they rent their clothes, and ran in among the people, crying out,</a:t>
            </a:r>
            <a:endParaRPr lang="en-US" sz="2700" dirty="0" smtClean="0"/>
          </a:p>
          <a:p>
            <a:r>
              <a:rPr lang="en-US" sz="2700" i="1" dirty="0" smtClean="0"/>
              <a:t>15 And saying, Sirs, why do ye these things? We also are men of like passions with you, and preach unto you that ye should turn from these vanities unto the living God, which made heaven, and earth, and the sea, and all things that are therein:</a:t>
            </a:r>
            <a:endParaRPr lang="en-US" sz="2700" dirty="0"/>
          </a:p>
        </p:txBody>
      </p:sp>
    </p:spTree>
    <p:extLst>
      <p:ext uri="{BB962C8B-B14F-4D97-AF65-F5344CB8AC3E}">
        <p14:creationId xmlns:p14="http://schemas.microsoft.com/office/powerpoint/2010/main" val="4095626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11201400" cy="5493812"/>
          </a:xfrm>
          <a:prstGeom prst="rect">
            <a:avLst/>
          </a:prstGeom>
          <a:noFill/>
        </p:spPr>
        <p:txBody>
          <a:bodyPr wrap="square" rtlCol="0">
            <a:spAutoFit/>
          </a:bodyPr>
          <a:lstStyle/>
          <a:p>
            <a:r>
              <a:rPr lang="en-US" sz="2700" i="1" dirty="0"/>
              <a:t>18 And with these sayings scarce restrained they the people, that they had not done sacrifice unto them.</a:t>
            </a:r>
            <a:endParaRPr lang="en-US" sz="2700" dirty="0"/>
          </a:p>
          <a:p>
            <a:r>
              <a:rPr lang="en-US" sz="2700" i="1" dirty="0"/>
              <a:t>19 And there came thither certain Jews from Antioch and </a:t>
            </a:r>
            <a:r>
              <a:rPr lang="en-US" sz="2700" i="1" dirty="0" err="1"/>
              <a:t>Iconium</a:t>
            </a:r>
            <a:r>
              <a:rPr lang="en-US" sz="2700" i="1" dirty="0"/>
              <a:t>, who persuaded the people, and having stoned Paul, drew him out of the city, supposing he had been dead.</a:t>
            </a:r>
            <a:endParaRPr lang="en-US" sz="2700" dirty="0"/>
          </a:p>
          <a:p>
            <a:r>
              <a:rPr lang="en-US" sz="2700" i="1" dirty="0"/>
              <a:t>20 Howbeit, as the disciples stood round about him, he rose up, and came into the city: and the next day he departed with Barnabas to </a:t>
            </a:r>
            <a:r>
              <a:rPr lang="en-US" sz="2700" i="1" dirty="0" err="1"/>
              <a:t>Derbe</a:t>
            </a:r>
            <a:r>
              <a:rPr lang="en-US" sz="2700" i="1" dirty="0"/>
              <a:t>.</a:t>
            </a:r>
            <a:endParaRPr lang="en-US" sz="2700" dirty="0"/>
          </a:p>
          <a:p>
            <a:r>
              <a:rPr lang="en-US" sz="2700" i="1" dirty="0"/>
              <a:t>21 And when they had preached the gospel to that city, and had taught many, they returned again to </a:t>
            </a:r>
            <a:r>
              <a:rPr lang="en-US" sz="2700" i="1" dirty="0" err="1"/>
              <a:t>Lystra</a:t>
            </a:r>
            <a:r>
              <a:rPr lang="en-US" sz="2700" i="1" dirty="0"/>
              <a:t>, and to </a:t>
            </a:r>
            <a:r>
              <a:rPr lang="en-US" sz="2700" i="1" dirty="0" err="1"/>
              <a:t>Iconium</a:t>
            </a:r>
            <a:r>
              <a:rPr lang="en-US" sz="2700" i="1" dirty="0"/>
              <a:t>, and Antioch,</a:t>
            </a:r>
            <a:endParaRPr lang="en-US" sz="2700" dirty="0"/>
          </a:p>
          <a:p>
            <a:r>
              <a:rPr lang="en-US" sz="2700" i="1" dirty="0"/>
              <a:t>22 Confirming the souls of the disciples, and exhorting them to continue in the faith, and that we must through much tribulation enter into the kingdom of God.</a:t>
            </a:r>
            <a:endParaRPr lang="en-US" sz="2700" dirty="0"/>
          </a:p>
          <a:p>
            <a:r>
              <a:rPr lang="en-US" sz="2700" i="1" dirty="0"/>
              <a:t>23 And when they had ordained them elders in every church, and had prayed with fasting, they commended them to the Lord, on whom they believed.</a:t>
            </a:r>
            <a:endParaRPr lang="en-US" sz="2700" dirty="0"/>
          </a:p>
        </p:txBody>
      </p:sp>
    </p:spTree>
    <p:extLst>
      <p:ext uri="{BB962C8B-B14F-4D97-AF65-F5344CB8AC3E}">
        <p14:creationId xmlns:p14="http://schemas.microsoft.com/office/powerpoint/2010/main" val="326916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1050798"/>
            <a:ext cx="7315200" cy="3255264"/>
          </a:xfrm>
        </p:spPr>
        <p:txBody>
          <a:bodyPr>
            <a:normAutofit/>
          </a:bodyPr>
          <a:lstStyle/>
          <a:p>
            <a:r>
              <a:rPr lang="en-US" sz="4900" b="1" i="1" dirty="0" smtClean="0"/>
              <a:t>Question </a:t>
            </a:r>
            <a:r>
              <a:rPr lang="en-US" sz="4900" b="1" i="1" dirty="0"/>
              <a:t>#</a:t>
            </a:r>
            <a:r>
              <a:rPr lang="en-US" sz="4900" b="1" i="1" dirty="0" smtClean="0"/>
              <a:t>1</a:t>
            </a:r>
            <a:r>
              <a:rPr lang="en-US" b="1" i="1" dirty="0" smtClean="0"/>
              <a:t/>
            </a:r>
            <a:br>
              <a:rPr lang="en-US" b="1" i="1" dirty="0" smtClean="0"/>
            </a:br>
            <a:r>
              <a:rPr lang="en-US" b="1" i="1" dirty="0" smtClean="0"/>
              <a:t>Is sacrifice foundational to your personal walk?</a:t>
            </a:r>
            <a:endParaRPr lang="en-US" dirty="0"/>
          </a:p>
        </p:txBody>
      </p:sp>
      <p:sp>
        <p:nvSpPr>
          <p:cNvPr id="3" name="Subtitle 2"/>
          <p:cNvSpPr>
            <a:spLocks noGrp="1"/>
          </p:cNvSpPr>
          <p:nvPr>
            <p:ph type="subTitle" idx="1"/>
          </p:nvPr>
        </p:nvSpPr>
        <p:spPr>
          <a:xfrm>
            <a:off x="1100015" y="4670246"/>
            <a:ext cx="7315200" cy="1292404"/>
          </a:xfrm>
        </p:spPr>
        <p:txBody>
          <a:bodyPr>
            <a:normAutofit/>
          </a:bodyPr>
          <a:lstStyle/>
          <a:p>
            <a:r>
              <a:rPr lang="en-US" sz="2800" dirty="0"/>
              <a:t>Timothy’s first </a:t>
            </a:r>
            <a:r>
              <a:rPr lang="en-US" sz="2800" dirty="0" smtClean="0"/>
              <a:t>impressions </a:t>
            </a:r>
            <a:r>
              <a:rPr lang="en-US" sz="2800" dirty="0"/>
              <a:t>of Christianity </a:t>
            </a:r>
            <a:r>
              <a:rPr lang="en-US" sz="2800" dirty="0" smtClean="0"/>
              <a:t>established the concept that it was a faith worth suffering for.</a:t>
            </a:r>
            <a:endParaRPr lang="en-US" sz="2800" dirty="0"/>
          </a:p>
        </p:txBody>
      </p:sp>
    </p:spTree>
    <p:extLst>
      <p:ext uri="{BB962C8B-B14F-4D97-AF65-F5344CB8AC3E}">
        <p14:creationId xmlns:p14="http://schemas.microsoft.com/office/powerpoint/2010/main" val="1739309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11201400" cy="4893647"/>
          </a:xfrm>
          <a:prstGeom prst="rect">
            <a:avLst/>
          </a:prstGeom>
          <a:noFill/>
        </p:spPr>
        <p:txBody>
          <a:bodyPr wrap="square" rtlCol="0">
            <a:spAutoFit/>
          </a:bodyPr>
          <a:lstStyle/>
          <a:p>
            <a:r>
              <a:rPr lang="en-US" sz="4000" b="1" u="sng" dirty="0" smtClean="0"/>
              <a:t>II. His </a:t>
            </a:r>
            <a:r>
              <a:rPr lang="en-US" sz="4000" b="1" u="sng" dirty="0"/>
              <a:t>Standing: </a:t>
            </a:r>
            <a:endParaRPr lang="en-US" sz="4000" b="1" u="sng" dirty="0" smtClean="0"/>
          </a:p>
          <a:p>
            <a:r>
              <a:rPr lang="en-US" sz="4000" b="1" u="sng" dirty="0" smtClean="0"/>
              <a:t>A </a:t>
            </a:r>
            <a:r>
              <a:rPr lang="en-US" sz="4000" b="1" u="sng" dirty="0"/>
              <a:t>Person of Righteous Reputation</a:t>
            </a:r>
            <a:endParaRPr lang="en-US" sz="4000" b="1" u="sng" dirty="0" smtClean="0"/>
          </a:p>
          <a:p>
            <a:endParaRPr lang="en-US" sz="3200" b="1" i="1" dirty="0" smtClean="0"/>
          </a:p>
          <a:p>
            <a:r>
              <a:rPr lang="en-US" sz="3200" b="1" i="1" dirty="0" smtClean="0"/>
              <a:t>16:1 </a:t>
            </a:r>
            <a:r>
              <a:rPr lang="en-US" sz="3200" i="1" dirty="0"/>
              <a:t>Then came he to </a:t>
            </a:r>
            <a:r>
              <a:rPr lang="en-US" sz="3200" i="1" dirty="0" err="1"/>
              <a:t>Derbe</a:t>
            </a:r>
            <a:r>
              <a:rPr lang="en-US" sz="3200" i="1" dirty="0"/>
              <a:t> and </a:t>
            </a:r>
            <a:r>
              <a:rPr lang="en-US" sz="3200" i="1" dirty="0" err="1"/>
              <a:t>Lystra</a:t>
            </a:r>
            <a:r>
              <a:rPr lang="en-US" sz="3200" i="1" dirty="0"/>
              <a:t>: and, behold, a certain disciple was there, named Timotheus, the son of a certain woman, which was a Jewess, and believed; but his father was a Greek: </a:t>
            </a:r>
            <a:r>
              <a:rPr lang="en-US" sz="3200" b="1" i="1" dirty="0"/>
              <a:t>2 </a:t>
            </a:r>
            <a:r>
              <a:rPr lang="en-US" sz="3200" i="1" dirty="0"/>
              <a:t>Which was </a:t>
            </a:r>
            <a:r>
              <a:rPr lang="en-US" sz="3200" b="1" i="1" u="sng" dirty="0"/>
              <a:t>well reported</a:t>
            </a:r>
            <a:r>
              <a:rPr lang="en-US" sz="3200" i="1" dirty="0"/>
              <a:t> of by the brethren that were at </a:t>
            </a:r>
            <a:r>
              <a:rPr lang="en-US" sz="3200" i="1" dirty="0" err="1"/>
              <a:t>Lystra</a:t>
            </a:r>
            <a:r>
              <a:rPr lang="en-US" sz="3200" i="1" dirty="0"/>
              <a:t> and </a:t>
            </a:r>
            <a:r>
              <a:rPr lang="en-US" sz="3200" i="1" dirty="0" err="1"/>
              <a:t>Iconium</a:t>
            </a:r>
            <a:r>
              <a:rPr lang="en-US" sz="3200" i="1" dirty="0"/>
              <a:t>.</a:t>
            </a:r>
            <a:endParaRPr lang="en-US" sz="3200" dirty="0"/>
          </a:p>
          <a:p>
            <a:endParaRPr lang="en-US" sz="4000" dirty="0"/>
          </a:p>
        </p:txBody>
      </p:sp>
    </p:spTree>
    <p:extLst>
      <p:ext uri="{BB962C8B-B14F-4D97-AF65-F5344CB8AC3E}">
        <p14:creationId xmlns:p14="http://schemas.microsoft.com/office/powerpoint/2010/main" val="1710908895"/>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249</TotalTime>
  <Words>1001</Words>
  <Application>Microsoft Office PowerPoint</Application>
  <PresentationFormat>Widescreen</PresentationFormat>
  <Paragraphs>69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Corbel</vt:lpstr>
      <vt:lpstr>Wingdings 2</vt:lpstr>
      <vt:lpstr>Frame</vt:lpstr>
      <vt:lpstr>Acts 16:1-5 A Person Fit for the Vision </vt:lpstr>
      <vt:lpstr>If you choose to be faithful you will have an incredible impact on the Kingdom</vt:lpstr>
      <vt:lpstr>PowerPoint Presentation</vt:lpstr>
      <vt:lpstr>PowerPoint Presentation</vt:lpstr>
      <vt:lpstr>PowerPoint Presentation</vt:lpstr>
      <vt:lpstr>PowerPoint Presentation</vt:lpstr>
      <vt:lpstr>PowerPoint Presentation</vt:lpstr>
      <vt:lpstr>Question #1 Is sacrifice foundational to your personal walk?</vt:lpstr>
      <vt:lpstr>PowerPoint Presentation</vt:lpstr>
      <vt:lpstr>Question #2 Do people witness an exceptional level of virtue and devotion in you?</vt:lpstr>
      <vt:lpstr>PowerPoint Presentation</vt:lpstr>
      <vt:lpstr>PowerPoint Presentation</vt:lpstr>
      <vt:lpstr>Question #3 Would you say “yes” to anything God asked of you? </vt:lpstr>
      <vt:lpstr>PowerPoint Presentation</vt:lpstr>
      <vt:lpstr>Question #4 Are you willing to endure anything for the sake of the call? </vt:lpstr>
      <vt:lpstr>PowerPoint Presentation</vt:lpstr>
      <vt:lpstr>Question #5 Are you a willful witness?  </vt:lpstr>
      <vt:lpstr>2 Tim 2:2  And the things that thou hast heard of me among many witnesses, the same commit thou to faithful men, who shall be able to teach others also.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Person Fit for the Vision</dc:title>
  <dc:creator>Brandon Briscoe</dc:creator>
  <cp:lastModifiedBy>Brandon Briscoe</cp:lastModifiedBy>
  <cp:revision>25</cp:revision>
  <dcterms:created xsi:type="dcterms:W3CDTF">2016-09-29T15:38:38Z</dcterms:created>
  <dcterms:modified xsi:type="dcterms:W3CDTF">2016-09-29T19:48:04Z</dcterms:modified>
</cp:coreProperties>
</file>