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4" r:id="rId2"/>
    <p:sldId id="676" r:id="rId3"/>
    <p:sldId id="708" r:id="rId4"/>
    <p:sldId id="661" r:id="rId5"/>
    <p:sldId id="709" r:id="rId6"/>
    <p:sldId id="710" r:id="rId7"/>
    <p:sldId id="705" r:id="rId8"/>
    <p:sldId id="712" r:id="rId9"/>
    <p:sldId id="711" r:id="rId10"/>
    <p:sldId id="713" r:id="rId11"/>
    <p:sldId id="714" r:id="rId12"/>
    <p:sldId id="715" r:id="rId13"/>
    <p:sldId id="716" r:id="rId14"/>
    <p:sldId id="717" r:id="rId15"/>
    <p:sldId id="718" r:id="rId16"/>
    <p:sldId id="723" r:id="rId17"/>
    <p:sldId id="719" r:id="rId18"/>
    <p:sldId id="720" r:id="rId19"/>
    <p:sldId id="721" r:id="rId20"/>
    <p:sldId id="72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95" d="100"/>
          <a:sy n="95" d="100"/>
        </p:scale>
        <p:origin x="798"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11/26/2017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smtClean="0"/>
              <a:t>Review</a:t>
            </a:r>
            <a:endParaRPr lang="en-US" sz="2400" b="1" dirty="0"/>
          </a:p>
        </p:txBody>
      </p:sp>
    </p:spTree>
    <p:extLst>
      <p:ext uri="{BB962C8B-B14F-4D97-AF65-F5344CB8AC3E}">
        <p14:creationId xmlns:p14="http://schemas.microsoft.com/office/powerpoint/2010/main" val="341987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141053"/>
            <a:ext cx="8160063" cy="4354160"/>
          </a:xfrm>
        </p:spPr>
        <p:txBody>
          <a:bodyPr>
            <a:noAutofit/>
          </a:bodyPr>
          <a:lstStyle/>
          <a:p>
            <a:pPr algn="l"/>
            <a:endParaRPr lang="en-US" sz="2000" b="1" dirty="0" smtClean="0"/>
          </a:p>
          <a:p>
            <a:pPr algn="l" fontAlgn="base"/>
            <a:r>
              <a:rPr lang="en-US" sz="2800" b="1" u="sng" dirty="0"/>
              <a:t>Hearing Requires a </a:t>
            </a:r>
            <a:r>
              <a:rPr lang="en-US" sz="2800" b="1" u="sng" dirty="0" smtClean="0"/>
              <a:t>Voice</a:t>
            </a:r>
          </a:p>
          <a:p>
            <a:pPr algn="l"/>
            <a:r>
              <a:rPr lang="en-US" sz="2200" i="1" dirty="0"/>
              <a:t>2Ti 4:1 I charge [thee] therefore before God, and the Lord Jesus Christ, who shall judge the quick and the dead at his appearing and his kingdom; </a:t>
            </a:r>
            <a:r>
              <a:rPr lang="en-US" sz="2200" b="1" i="1" u="sng" dirty="0"/>
              <a:t>2 Preach the word</a:t>
            </a:r>
            <a:r>
              <a:rPr lang="en-US" sz="2200" i="1" dirty="0"/>
              <a:t>; be instant in season, out of season; reprove, rebuke, exhort with all longsuffering and doctrine. 3 For the time will come when they will not endure sound doctrine; but after their own lusts shall they heap to themselves teachers, having itching ears; 4 And they shall turn away [their] ears from the truth, and shall be turned unto fables. 5 But watch thou in all things, endure afflictions, </a:t>
            </a:r>
            <a:r>
              <a:rPr lang="en-US" sz="2200" b="1" i="1" u="sng" dirty="0"/>
              <a:t>do the work of an evangelist,</a:t>
            </a:r>
            <a:r>
              <a:rPr lang="en-US" sz="2200" i="1" dirty="0"/>
              <a:t> make full proof of thy ministry.</a:t>
            </a:r>
            <a:endParaRPr lang="en-US" sz="2200" dirty="0"/>
          </a:p>
          <a:p>
            <a:pPr algn="l"/>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154312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74626"/>
            <a:ext cx="8160063" cy="4354160"/>
          </a:xfrm>
        </p:spPr>
        <p:txBody>
          <a:bodyPr>
            <a:noAutofit/>
          </a:bodyPr>
          <a:lstStyle/>
          <a:p>
            <a:pPr algn="l"/>
            <a:endParaRPr lang="en-US" sz="2000" b="1" dirty="0" smtClean="0"/>
          </a:p>
          <a:p>
            <a:pPr algn="l" fontAlgn="base"/>
            <a:r>
              <a:rPr lang="en-US" sz="2800" b="1" u="sng" dirty="0"/>
              <a:t>Hearing Requires a </a:t>
            </a:r>
            <a:r>
              <a:rPr lang="en-US" sz="2800" b="1" u="sng" dirty="0" smtClean="0"/>
              <a:t>Voice</a:t>
            </a:r>
          </a:p>
          <a:p>
            <a:pPr algn="l"/>
            <a:r>
              <a:rPr lang="en-US" sz="2200" i="1" dirty="0"/>
              <a:t>Col 1:25 Whereof I am made a minister, according to the dispensation of God which is given to me for you, to fulfil the word of God; 26 [Even] the mystery which hath been hid from ages and from generations, but now is made manifest to his saints: 27 To whom God would make known what [is] the riches of the glory of this mystery among the Gentiles; which is Christ in you, the hope of glory: </a:t>
            </a:r>
            <a:r>
              <a:rPr lang="en-US" sz="2200" b="1" i="1" u="sng" dirty="0"/>
              <a:t>28 Whom we preach, warning every man, and teaching every man in all wisdom; that we may present every man perfect in Christ Jesus:</a:t>
            </a: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376481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74626"/>
            <a:ext cx="8160063" cy="4354160"/>
          </a:xfrm>
        </p:spPr>
        <p:txBody>
          <a:bodyPr>
            <a:noAutofit/>
          </a:bodyPr>
          <a:lstStyle/>
          <a:p>
            <a:pPr algn="l"/>
            <a:endParaRPr lang="en-US" sz="2000" b="1" dirty="0" smtClean="0"/>
          </a:p>
          <a:p>
            <a:pPr algn="l" fontAlgn="base"/>
            <a:r>
              <a:rPr lang="en-US" sz="2800" b="1" u="sng" dirty="0"/>
              <a:t>Hearing Requires a </a:t>
            </a:r>
            <a:r>
              <a:rPr lang="en-US" sz="2800" b="1" u="sng" dirty="0" smtClean="0"/>
              <a:t>Voice</a:t>
            </a:r>
          </a:p>
          <a:p>
            <a:pPr algn="l"/>
            <a:r>
              <a:rPr lang="en-US" i="1" dirty="0"/>
              <a:t>15 And how shall they preach, except they be sent? as it is written, How beautiful are the feet of them that preach the gospel of peace, and bring glad tidings of good things!</a:t>
            </a: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209719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QUESTION #3</a:t>
            </a:r>
          </a:p>
          <a:p>
            <a:pPr algn="l"/>
            <a:r>
              <a:rPr lang="en-US" b="1" dirty="0"/>
              <a:t>How can you be used unless you go?</a:t>
            </a:r>
            <a:r>
              <a:rPr lang="en-US" dirty="0"/>
              <a:t/>
            </a:r>
            <a:br>
              <a:rPr lang="en-US" dirty="0"/>
            </a:br>
            <a:endParaRPr lang="en-US" sz="3200" b="1" dirty="0"/>
          </a:p>
        </p:txBody>
      </p:sp>
    </p:spTree>
    <p:extLst>
      <p:ext uri="{BB962C8B-B14F-4D97-AF65-F5344CB8AC3E}">
        <p14:creationId xmlns:p14="http://schemas.microsoft.com/office/powerpoint/2010/main" val="258616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74626"/>
            <a:ext cx="8160063" cy="4354160"/>
          </a:xfrm>
        </p:spPr>
        <p:txBody>
          <a:bodyPr>
            <a:noAutofit/>
          </a:bodyPr>
          <a:lstStyle/>
          <a:p>
            <a:pPr algn="l"/>
            <a:endParaRPr lang="en-US" sz="2000" b="1" dirty="0" smtClean="0"/>
          </a:p>
          <a:p>
            <a:pPr algn="l" fontAlgn="base"/>
            <a:r>
              <a:rPr lang="en-US" b="1" u="sng" dirty="0"/>
              <a:t>A Voice Requires a Message</a:t>
            </a:r>
          </a:p>
          <a:p>
            <a:pPr algn="l"/>
            <a:r>
              <a:rPr lang="en-US" i="1" dirty="0"/>
              <a:t>16 But they have not all obeyed the gospel. For Esaias </a:t>
            </a:r>
            <a:r>
              <a:rPr lang="en-US" i="1" dirty="0" err="1"/>
              <a:t>saith</a:t>
            </a:r>
            <a:r>
              <a:rPr lang="en-US" i="1" dirty="0"/>
              <a:t>, Lord, who hath believed our report? 17 So then faith [cometh] by hearing, and hearing by the word of God.</a:t>
            </a:r>
            <a:endParaRPr lang="en-US" sz="2800" dirty="0"/>
          </a:p>
          <a:p>
            <a:pPr algn="l"/>
            <a:r>
              <a:rPr lang="en-US" sz="2800" dirty="0"/>
              <a:t/>
            </a:r>
            <a:br>
              <a:rPr lang="en-US" sz="2800" dirty="0"/>
            </a:b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42016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789340"/>
            <a:ext cx="8160063" cy="4354160"/>
          </a:xfrm>
        </p:spPr>
        <p:txBody>
          <a:bodyPr>
            <a:noAutofit/>
          </a:bodyPr>
          <a:lstStyle/>
          <a:p>
            <a:pPr algn="l"/>
            <a:endParaRPr lang="en-US" sz="2000" b="1" dirty="0" smtClean="0"/>
          </a:p>
          <a:p>
            <a:pPr algn="l" fontAlgn="base"/>
            <a:r>
              <a:rPr lang="en-US" b="1" u="sng" dirty="0"/>
              <a:t>A Voice Requires a Message</a:t>
            </a:r>
          </a:p>
          <a:p>
            <a:pPr algn="l"/>
            <a:r>
              <a:rPr lang="en-US" i="1" dirty="0"/>
              <a:t>16 But they have not all obeyed the gospel. For Esaias </a:t>
            </a:r>
            <a:r>
              <a:rPr lang="en-US" i="1" dirty="0" err="1"/>
              <a:t>saith</a:t>
            </a:r>
            <a:r>
              <a:rPr lang="en-US" i="1" dirty="0"/>
              <a:t>, Lord, who hath believed our report? 17 So then faith [cometh] by hearing, and hearing by the word of God.</a:t>
            </a:r>
            <a:endParaRPr lang="en-US" sz="2800" dirty="0"/>
          </a:p>
          <a:p>
            <a:pPr algn="l" fontAlgn="base"/>
            <a:r>
              <a:rPr lang="en-US" sz="2800" dirty="0"/>
              <a:t/>
            </a:r>
            <a:br>
              <a:rPr lang="en-US" sz="2800" dirty="0"/>
            </a:br>
            <a:r>
              <a:rPr lang="en-US" dirty="0"/>
              <a:t>Do you know the message?</a:t>
            </a:r>
          </a:p>
          <a:p>
            <a:pPr algn="l" fontAlgn="base"/>
            <a:r>
              <a:rPr lang="en-US" dirty="0"/>
              <a:t>How familiar are you with the gospel?</a:t>
            </a:r>
          </a:p>
          <a:p>
            <a:pPr algn="l"/>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98726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QUESTION #4</a:t>
            </a:r>
          </a:p>
          <a:p>
            <a:pPr algn="l"/>
            <a:r>
              <a:rPr lang="en-US" b="1" dirty="0" smtClean="0"/>
              <a:t>How </a:t>
            </a:r>
            <a:r>
              <a:rPr lang="en-US" b="1" dirty="0"/>
              <a:t>can you go unless you know?</a:t>
            </a:r>
            <a:r>
              <a:rPr lang="en-US" dirty="0"/>
              <a:t/>
            </a:r>
            <a:br>
              <a:rPr lang="en-US" dirty="0"/>
            </a:br>
            <a:endParaRPr lang="en-US" sz="3200" b="1" dirty="0"/>
          </a:p>
        </p:txBody>
      </p:sp>
    </p:spTree>
    <p:extLst>
      <p:ext uri="{BB962C8B-B14F-4D97-AF65-F5344CB8AC3E}">
        <p14:creationId xmlns:p14="http://schemas.microsoft.com/office/powerpoint/2010/main" val="1184406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56866"/>
            <a:ext cx="8160063" cy="4354160"/>
          </a:xfrm>
        </p:spPr>
        <p:txBody>
          <a:bodyPr>
            <a:noAutofit/>
          </a:bodyPr>
          <a:lstStyle/>
          <a:p>
            <a:pPr algn="l"/>
            <a:endParaRPr lang="en-US" sz="2000" b="1" dirty="0" smtClean="0"/>
          </a:p>
          <a:p>
            <a:pPr algn="l"/>
            <a:r>
              <a:rPr lang="en-US" b="1" u="sng" dirty="0" smtClean="0"/>
              <a:t>Some will Hear </a:t>
            </a:r>
            <a:r>
              <a:rPr lang="en-US" b="1" u="sng" dirty="0"/>
              <a:t>and </a:t>
            </a:r>
            <a:r>
              <a:rPr lang="en-US" b="1" u="sng" dirty="0" smtClean="0"/>
              <a:t>Refuse</a:t>
            </a:r>
            <a:endParaRPr lang="en-US" dirty="0"/>
          </a:p>
          <a:p>
            <a:pPr algn="l"/>
            <a:r>
              <a:rPr lang="en-US" i="1" dirty="0"/>
              <a:t>18 But I say, Have they not heard? Yes verily, their sound went into all the earth, and their words unto the ends of the world. </a:t>
            </a:r>
            <a:endParaRPr lang="en-US" dirty="0"/>
          </a:p>
          <a:p>
            <a:pPr algn="l"/>
            <a:r>
              <a:rPr lang="en-US" dirty="0"/>
              <a:t/>
            </a:r>
            <a:br>
              <a:rPr lang="en-US" dirty="0"/>
            </a:b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299727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502262"/>
            <a:ext cx="8160063" cy="4354160"/>
          </a:xfrm>
        </p:spPr>
        <p:txBody>
          <a:bodyPr>
            <a:noAutofit/>
          </a:bodyPr>
          <a:lstStyle/>
          <a:p>
            <a:pPr algn="l"/>
            <a:endParaRPr lang="en-US" sz="2000" b="1" dirty="0" smtClean="0"/>
          </a:p>
          <a:p>
            <a:pPr algn="l"/>
            <a:r>
              <a:rPr lang="en-US" b="1" u="sng" dirty="0"/>
              <a:t>Received by the Unexpected</a:t>
            </a:r>
            <a:endParaRPr lang="en-US" dirty="0"/>
          </a:p>
          <a:p>
            <a:pPr algn="l"/>
            <a:r>
              <a:rPr lang="en-US" i="1" dirty="0"/>
              <a:t>19 But I say, Did not Israel know? First Moses </a:t>
            </a:r>
            <a:r>
              <a:rPr lang="en-US" i="1" dirty="0" err="1"/>
              <a:t>saith</a:t>
            </a:r>
            <a:r>
              <a:rPr lang="en-US" i="1" dirty="0"/>
              <a:t>, I will provoke you to jealousy by [them that are] no people, [and] by a foolish nation I will anger you. 20 But Esaias is very bold, and </a:t>
            </a:r>
            <a:r>
              <a:rPr lang="en-US" i="1" dirty="0" err="1"/>
              <a:t>saith</a:t>
            </a:r>
            <a:r>
              <a:rPr lang="en-US" i="1" dirty="0"/>
              <a:t>, I was found of them that sought me not; I was made manifest unto them that asked not after me.</a:t>
            </a:r>
            <a:endParaRPr lang="en-US" dirty="0"/>
          </a:p>
          <a:p>
            <a:pPr algn="l"/>
            <a:r>
              <a:rPr lang="en-US" dirty="0"/>
              <a:t/>
            </a:r>
            <a:br>
              <a:rPr lang="en-US" dirty="0"/>
            </a:br>
            <a:r>
              <a:rPr lang="en-US" dirty="0"/>
              <a:t/>
            </a:r>
            <a:br>
              <a:rPr lang="en-US" dirty="0"/>
            </a:b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42052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502262"/>
            <a:ext cx="8160063" cy="4354160"/>
          </a:xfrm>
        </p:spPr>
        <p:txBody>
          <a:bodyPr>
            <a:noAutofit/>
          </a:bodyPr>
          <a:lstStyle/>
          <a:p>
            <a:pPr algn="l"/>
            <a:endParaRPr lang="en-US" sz="2000" b="1" dirty="0" smtClean="0"/>
          </a:p>
          <a:p>
            <a:pPr algn="l"/>
            <a:r>
              <a:rPr lang="en-US" b="1" u="sng" dirty="0"/>
              <a:t>Received by the Unexpected</a:t>
            </a:r>
            <a:endParaRPr lang="en-US" dirty="0"/>
          </a:p>
          <a:p>
            <a:pPr algn="l"/>
            <a:r>
              <a:rPr lang="en-US" i="1" dirty="0" smtClean="0"/>
              <a:t>Mat 21:28-32</a:t>
            </a:r>
          </a:p>
          <a:p>
            <a:pPr algn="l"/>
            <a:endParaRPr lang="en-US" i="1" dirty="0"/>
          </a:p>
          <a:p>
            <a:pPr algn="l"/>
            <a:r>
              <a:rPr lang="en-US" i="1" dirty="0" smtClean="0"/>
              <a:t>Jas </a:t>
            </a:r>
            <a:r>
              <a:rPr lang="en-US" i="1" dirty="0"/>
              <a:t>4:6 But he giveth more grace. Wherefore he </a:t>
            </a:r>
            <a:r>
              <a:rPr lang="en-US" i="1" dirty="0" err="1"/>
              <a:t>saith</a:t>
            </a:r>
            <a:r>
              <a:rPr lang="en-US" i="1" dirty="0"/>
              <a:t>, God </a:t>
            </a:r>
            <a:r>
              <a:rPr lang="en-US" i="1" dirty="0" err="1"/>
              <a:t>resisteth</a:t>
            </a:r>
            <a:r>
              <a:rPr lang="en-US" i="1" dirty="0"/>
              <a:t> the proud, but giveth grace unto the humble.</a:t>
            </a:r>
            <a:r>
              <a:rPr lang="en-US" dirty="0"/>
              <a:t/>
            </a:r>
            <a:br>
              <a:rPr lang="en-US" dirty="0"/>
            </a:br>
            <a:r>
              <a:rPr lang="en-US" dirty="0"/>
              <a:t/>
            </a:r>
            <a:br>
              <a:rPr lang="en-US" dirty="0"/>
            </a:b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414491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4145"/>
            <a:ext cx="8160063" cy="4354160"/>
          </a:xfrm>
        </p:spPr>
        <p:txBody>
          <a:bodyPr>
            <a:noAutofit/>
          </a:bodyPr>
          <a:lstStyle/>
          <a:p>
            <a:pPr algn="l"/>
            <a:endParaRPr lang="en-US" sz="4000" b="1" dirty="0" smtClean="0"/>
          </a:p>
          <a:p>
            <a:pPr algn="l"/>
            <a:r>
              <a:rPr lang="en-US" b="1" u="sng" dirty="0" smtClean="0"/>
              <a:t>Paul’s Longing</a:t>
            </a:r>
            <a:endParaRPr lang="en-US" dirty="0"/>
          </a:p>
          <a:p>
            <a:pPr algn="l"/>
            <a:r>
              <a:rPr lang="en-US" i="1" dirty="0"/>
              <a:t>Rom </a:t>
            </a:r>
            <a:r>
              <a:rPr lang="en-US" i="1" dirty="0" smtClean="0"/>
              <a:t>10:1 Brethren</a:t>
            </a:r>
            <a:r>
              <a:rPr lang="en-US" i="1" dirty="0"/>
              <a:t>, my heart's desire and prayer to God for Israel is, that they might be saved. </a:t>
            </a:r>
            <a:r>
              <a:rPr lang="en-US" i="1" dirty="0" err="1" smtClean="0"/>
              <a:t>Roms</a:t>
            </a:r>
            <a:r>
              <a:rPr lang="en-US" i="1" dirty="0" smtClean="0"/>
              <a:t> 9:1-5</a:t>
            </a:r>
            <a:endParaRPr lang="en-US" dirty="0"/>
          </a:p>
          <a:p>
            <a:pPr algn="l"/>
            <a:r>
              <a:rPr lang="en-US" dirty="0" smtClean="0"/>
              <a:t/>
            </a:r>
            <a:br>
              <a:rPr lang="en-US" dirty="0" smtClean="0"/>
            </a:br>
            <a:r>
              <a:rPr lang="en-US" sz="4000" dirty="0" smtClean="0"/>
              <a:t/>
            </a:r>
            <a:br>
              <a:rPr lang="en-US" sz="4000" dirty="0" smtClean="0"/>
            </a:br>
            <a:r>
              <a:rPr lang="en-US" dirty="0" smtClean="0"/>
              <a:t/>
            </a:r>
            <a:br>
              <a:rPr lang="en-US" dirty="0" smtClean="0"/>
            </a:br>
            <a:endParaRPr lang="en-US" sz="3200" b="1" dirty="0"/>
          </a:p>
        </p:txBody>
      </p:sp>
    </p:spTree>
    <p:extLst>
      <p:ext uri="{BB962C8B-B14F-4D97-AF65-F5344CB8AC3E}">
        <p14:creationId xmlns:p14="http://schemas.microsoft.com/office/powerpoint/2010/main" val="395490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19263"/>
            <a:ext cx="8160063" cy="4354160"/>
          </a:xfrm>
        </p:spPr>
        <p:txBody>
          <a:bodyPr>
            <a:noAutofit/>
          </a:bodyPr>
          <a:lstStyle/>
          <a:p>
            <a:pPr algn="l"/>
            <a:endParaRPr lang="en-US" sz="2000" b="1" dirty="0" smtClean="0"/>
          </a:p>
          <a:p>
            <a:pPr algn="l"/>
            <a:r>
              <a:rPr lang="en-US" b="1" u="sng" dirty="0"/>
              <a:t>Stretched Out </a:t>
            </a:r>
            <a:r>
              <a:rPr lang="en-US" b="1" u="sng" dirty="0" smtClean="0"/>
              <a:t>Hands </a:t>
            </a:r>
            <a:r>
              <a:rPr lang="en-US" b="1" i="1" dirty="0" smtClean="0"/>
              <a:t>Prov. 1:22-25</a:t>
            </a:r>
            <a:endParaRPr lang="en-US" i="1" dirty="0"/>
          </a:p>
          <a:p>
            <a:pPr algn="l"/>
            <a:r>
              <a:rPr lang="en-US" i="1" dirty="0"/>
              <a:t>21 But to Israel he </a:t>
            </a:r>
            <a:r>
              <a:rPr lang="en-US" i="1" dirty="0" err="1"/>
              <a:t>saith</a:t>
            </a:r>
            <a:r>
              <a:rPr lang="en-US" i="1" dirty="0"/>
              <a:t>, All day long I have stretched forth my hands unto a disobedient and gainsaying people.</a:t>
            </a:r>
            <a:endParaRPr lang="en-US" dirty="0"/>
          </a:p>
          <a:p>
            <a:pPr algn="l"/>
            <a:r>
              <a:rPr lang="en-US" dirty="0"/>
              <a:t/>
            </a:r>
            <a:br>
              <a:rPr lang="en-US" dirty="0"/>
            </a:br>
            <a:r>
              <a:rPr lang="en-US" dirty="0"/>
              <a:t/>
            </a:r>
            <a:br>
              <a:rPr lang="en-US" dirty="0"/>
            </a:br>
            <a:r>
              <a:rPr lang="en-US" dirty="0"/>
              <a:t/>
            </a:r>
            <a:br>
              <a:rPr lang="en-US" dirty="0"/>
            </a:b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232457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4145"/>
            <a:ext cx="8160063" cy="4354160"/>
          </a:xfrm>
        </p:spPr>
        <p:txBody>
          <a:bodyPr>
            <a:noAutofit/>
          </a:bodyPr>
          <a:lstStyle/>
          <a:p>
            <a:pPr algn="l"/>
            <a:endParaRPr lang="en-US" sz="2400" b="1" dirty="0" smtClean="0"/>
          </a:p>
          <a:p>
            <a:pPr algn="l"/>
            <a:r>
              <a:rPr lang="en-US" sz="2400" i="1" dirty="0" smtClean="0"/>
              <a:t>Romans 10:9 </a:t>
            </a:r>
            <a:r>
              <a:rPr lang="en-US" sz="2400" i="1" dirty="0"/>
              <a:t>That if thou shalt confess with thy mouth the Lord Jesus, and shalt believe in thine heart that God hath raised him from the dead, thou shalt be saved. 10 </a:t>
            </a:r>
            <a:r>
              <a:rPr lang="en-US" sz="2400" i="1" u="sng" dirty="0"/>
              <a:t>For with the heart man believeth unto righteousness; and with the mouth confession is made unto salvation.</a:t>
            </a:r>
            <a:r>
              <a:rPr lang="en-US" sz="2400" i="1" dirty="0"/>
              <a:t> 11 For the scripture </a:t>
            </a:r>
            <a:r>
              <a:rPr lang="en-US" sz="2400" i="1" dirty="0" err="1"/>
              <a:t>saith</a:t>
            </a:r>
            <a:r>
              <a:rPr lang="en-US" sz="2400" i="1" dirty="0"/>
              <a:t>, Whosoever believeth on him shall not be ashamed. 12 For there is no difference between the Jew and the Greek: for the same Lord over all is rich unto all that call upon him. 13 For whosoever shall call upon the name of the Lord shall be saved.</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273661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a:endParaRPr lang="en-US" sz="6000" b="1" dirty="0"/>
          </a:p>
          <a:p>
            <a:pPr algn="l"/>
            <a:r>
              <a:rPr lang="en-US" sz="3600" b="1" dirty="0"/>
              <a:t>Israel’s Present Rejection:</a:t>
            </a:r>
            <a:endParaRPr lang="en-US" sz="3600" dirty="0"/>
          </a:p>
          <a:p>
            <a:pPr algn="l"/>
            <a:r>
              <a:rPr lang="en-US" sz="4800" b="1" dirty="0"/>
              <a:t>Faith Cometh By Hearing</a:t>
            </a:r>
            <a:endParaRPr lang="en-US" sz="4800" dirty="0"/>
          </a:p>
          <a:p>
            <a:pPr algn="l"/>
            <a:r>
              <a:rPr lang="en-US" sz="5400" dirty="0"/>
              <a:t/>
            </a:r>
            <a:br>
              <a:rPr lang="en-US" sz="5400" dirty="0"/>
            </a:br>
            <a:r>
              <a:rPr lang="en-US" sz="3600" b="1" dirty="0" smtClean="0"/>
              <a:t>Romans 10:14-21</a:t>
            </a: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52097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4145"/>
            <a:ext cx="8160063" cy="4354160"/>
          </a:xfrm>
        </p:spPr>
        <p:txBody>
          <a:bodyPr>
            <a:noAutofit/>
          </a:bodyPr>
          <a:lstStyle/>
          <a:p>
            <a:pPr algn="l"/>
            <a:endParaRPr lang="en-US" sz="2400" b="1" dirty="0" smtClean="0"/>
          </a:p>
          <a:p>
            <a:pPr algn="l" fontAlgn="base"/>
            <a:r>
              <a:rPr lang="en-US" b="1" u="sng" dirty="0"/>
              <a:t>Repentance Requires Belief</a:t>
            </a:r>
            <a:endParaRPr lang="en-US" b="1" dirty="0"/>
          </a:p>
          <a:p>
            <a:pPr algn="l"/>
            <a:r>
              <a:rPr lang="en-US" i="1" dirty="0"/>
              <a:t>Romans </a:t>
            </a:r>
            <a:r>
              <a:rPr lang="en-US" i="1" dirty="0" smtClean="0"/>
              <a:t>10:13 </a:t>
            </a:r>
            <a:r>
              <a:rPr lang="en-US" i="1" dirty="0"/>
              <a:t>For whosoever shall call upon the name of the Lord shall be saved</a:t>
            </a:r>
            <a:r>
              <a:rPr lang="en-US" i="1" dirty="0" smtClean="0"/>
              <a:t>.</a:t>
            </a:r>
          </a:p>
          <a:p>
            <a:pPr algn="l"/>
            <a:r>
              <a:rPr lang="en-US" i="1" dirty="0"/>
              <a:t>14 How then shall they call on him in whom they have not believed? </a:t>
            </a:r>
            <a:endParaRPr lang="en-US" sz="2400" dirty="0"/>
          </a:p>
          <a:p>
            <a:pPr algn="l"/>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185219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4145"/>
            <a:ext cx="8160063" cy="4354160"/>
          </a:xfrm>
        </p:spPr>
        <p:txBody>
          <a:bodyPr>
            <a:noAutofit/>
          </a:bodyPr>
          <a:lstStyle/>
          <a:p>
            <a:pPr algn="l"/>
            <a:endParaRPr lang="en-US" sz="2400" b="1" dirty="0" smtClean="0"/>
          </a:p>
          <a:p>
            <a:pPr algn="l" fontAlgn="base"/>
            <a:r>
              <a:rPr lang="en-US" b="1" u="sng" dirty="0"/>
              <a:t>Repentance Requires Belief</a:t>
            </a:r>
            <a:endParaRPr lang="en-US" b="1" dirty="0"/>
          </a:p>
          <a:p>
            <a:pPr algn="l"/>
            <a:r>
              <a:rPr lang="en-US" i="1" dirty="0" err="1"/>
              <a:t>Heb</a:t>
            </a:r>
            <a:r>
              <a:rPr lang="en-US" i="1" dirty="0"/>
              <a:t> 11:6 But without faith [it is] impossible to please [him]: for he that cometh to God must believe that he is, and [that] he is a rewarder of them that diligently seek him.</a:t>
            </a: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382647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QUESTION #1</a:t>
            </a:r>
          </a:p>
          <a:p>
            <a:pPr algn="l"/>
            <a:r>
              <a:rPr lang="en-US" b="1" dirty="0"/>
              <a:t>how can someone believe in something they haven’t heard about?</a:t>
            </a:r>
            <a:r>
              <a:rPr lang="en-US" dirty="0"/>
              <a:t/>
            </a:r>
            <a:br>
              <a:rPr lang="en-US" dirty="0"/>
            </a:br>
            <a:endParaRPr lang="en-US" sz="3200" b="1" dirty="0"/>
          </a:p>
        </p:txBody>
      </p:sp>
    </p:spTree>
    <p:extLst>
      <p:ext uri="{BB962C8B-B14F-4D97-AF65-F5344CB8AC3E}">
        <p14:creationId xmlns:p14="http://schemas.microsoft.com/office/powerpoint/2010/main" val="250411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QUESTION #2</a:t>
            </a:r>
          </a:p>
          <a:p>
            <a:pPr algn="l"/>
            <a:r>
              <a:rPr lang="en-US" b="1" dirty="0" smtClean="0"/>
              <a:t>By whose </a:t>
            </a:r>
            <a:r>
              <a:rPr lang="en-US" b="1" dirty="0"/>
              <a:t>voice will the lost hear the gospel?</a:t>
            </a:r>
            <a:r>
              <a:rPr lang="en-US" dirty="0"/>
              <a:t/>
            </a:r>
            <a:br>
              <a:rPr lang="en-US" dirty="0"/>
            </a:br>
            <a:endParaRPr lang="en-US" sz="3200" b="1" dirty="0"/>
          </a:p>
        </p:txBody>
      </p:sp>
    </p:spTree>
    <p:extLst>
      <p:ext uri="{BB962C8B-B14F-4D97-AF65-F5344CB8AC3E}">
        <p14:creationId xmlns:p14="http://schemas.microsoft.com/office/powerpoint/2010/main" val="122552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939575"/>
            <a:ext cx="8160063" cy="4354160"/>
          </a:xfrm>
        </p:spPr>
        <p:txBody>
          <a:bodyPr>
            <a:noAutofit/>
          </a:bodyPr>
          <a:lstStyle/>
          <a:p>
            <a:pPr algn="l"/>
            <a:endParaRPr lang="en-US" sz="2400" b="1" dirty="0" smtClean="0"/>
          </a:p>
          <a:p>
            <a:pPr algn="l" fontAlgn="base"/>
            <a:r>
              <a:rPr lang="en-US" b="1" u="sng" dirty="0"/>
              <a:t>Belief Requires Hearing</a:t>
            </a:r>
          </a:p>
          <a:p>
            <a:pPr algn="l"/>
            <a:r>
              <a:rPr lang="en-US" sz="2400" i="1" dirty="0"/>
              <a:t>Jas 4:13 Go to now, ye that say, To day or to morrow we will go into such a city, and continue there a year, and buy and sell, and get gain: 14 Whereas ye know not what [shall be] on the morrow. For what [is] your life? It is even a </a:t>
            </a:r>
            <a:r>
              <a:rPr lang="en-US" sz="2400" i="1" dirty="0" err="1"/>
              <a:t>vapour</a:t>
            </a:r>
            <a:r>
              <a:rPr lang="en-US" sz="2400" i="1" dirty="0"/>
              <a:t>, that </a:t>
            </a:r>
            <a:r>
              <a:rPr lang="en-US" sz="2400" i="1" dirty="0" err="1"/>
              <a:t>appeareth</a:t>
            </a:r>
            <a:r>
              <a:rPr lang="en-US" sz="2400" i="1" dirty="0"/>
              <a:t> for a little time, and then </a:t>
            </a:r>
            <a:r>
              <a:rPr lang="en-US" sz="2400" i="1" dirty="0" err="1"/>
              <a:t>vanisheth</a:t>
            </a:r>
            <a:r>
              <a:rPr lang="en-US" sz="2400" i="1" dirty="0"/>
              <a:t> away. 15 For that ye [ought] to say, If the Lord will, we shall live, and do this, or that. 16 But now ye rejoice in your boastings: all such rejoicing is evil. </a:t>
            </a:r>
            <a:r>
              <a:rPr lang="en-US" sz="2400" b="1" i="1" dirty="0"/>
              <a:t>17 Therefore to him that </a:t>
            </a:r>
            <a:r>
              <a:rPr lang="en-US" sz="2400" b="1" i="1" dirty="0" err="1"/>
              <a:t>knoweth</a:t>
            </a:r>
            <a:r>
              <a:rPr lang="en-US" sz="2400" b="1" i="1" dirty="0"/>
              <a:t> to do good, and doeth [it] not, to him it is sin.</a:t>
            </a:r>
            <a:r>
              <a:rPr lang="en-US" sz="2400" dirty="0"/>
              <a:t/>
            </a:r>
            <a:br>
              <a:rPr lang="en-US" sz="2400" dirty="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2855957800"/>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6054</TotalTime>
  <Words>987</Words>
  <Application>Microsoft Office PowerPoint</Application>
  <PresentationFormat>On-screen Show (16:9)</PresentationFormat>
  <Paragraphs>74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215</cp:revision>
  <dcterms:created xsi:type="dcterms:W3CDTF">2014-03-26T14:03:34Z</dcterms:created>
  <dcterms:modified xsi:type="dcterms:W3CDTF">2017-11-27T03:22:45Z</dcterms:modified>
</cp:coreProperties>
</file>