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4" r:id="rId2"/>
    <p:sldId id="661" r:id="rId3"/>
    <p:sldId id="676" r:id="rId4"/>
    <p:sldId id="693" r:id="rId5"/>
    <p:sldId id="694" r:id="rId6"/>
    <p:sldId id="695" r:id="rId7"/>
    <p:sldId id="677" r:id="rId8"/>
    <p:sldId id="696" r:id="rId9"/>
    <p:sldId id="697" r:id="rId10"/>
    <p:sldId id="698" r:id="rId11"/>
    <p:sldId id="699" r:id="rId12"/>
    <p:sldId id="700" r:id="rId13"/>
    <p:sldId id="701" r:id="rId14"/>
    <p:sldId id="702" r:id="rId15"/>
    <p:sldId id="703" r:id="rId16"/>
    <p:sldId id="704" r:id="rId17"/>
    <p:sldId id="70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5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440812">
            <a:off x="1174096" y="1766750"/>
            <a:ext cx="6432012" cy="15914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427123">
            <a:off x="2891573" y="279539"/>
            <a:ext cx="3298948" cy="8785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86278"/>
            <a:ext cx="8211824" cy="382145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Chapters 1 - 8 Our </a:t>
            </a:r>
            <a:r>
              <a:rPr lang="en-US" b="1" u="sng" dirty="0"/>
              <a:t>FAITH</a:t>
            </a:r>
            <a:r>
              <a:rPr lang="en-US" b="1" dirty="0"/>
              <a:t> </a:t>
            </a:r>
            <a:r>
              <a:rPr lang="en-US" b="1" i="1" dirty="0"/>
              <a:t>:: Individual</a:t>
            </a:r>
            <a:endParaRPr lang="en-US" dirty="0"/>
          </a:p>
          <a:p>
            <a:pPr algn="l"/>
            <a:r>
              <a:rPr lang="en-US" b="1" dirty="0"/>
              <a:t>Chapters 9 - 11 Israel’s </a:t>
            </a:r>
            <a:r>
              <a:rPr lang="en-US" b="1" u="sng" dirty="0"/>
              <a:t>HOPE</a:t>
            </a:r>
            <a:r>
              <a:rPr lang="en-US" b="1" dirty="0"/>
              <a:t> </a:t>
            </a:r>
            <a:r>
              <a:rPr lang="en-US" b="1" i="1" dirty="0"/>
              <a:t>:: National</a:t>
            </a:r>
            <a:endParaRPr lang="en-US" dirty="0"/>
          </a:p>
          <a:p>
            <a:pPr algn="l"/>
            <a:r>
              <a:rPr lang="en-US" b="1" dirty="0" smtClean="0"/>
              <a:t>		</a:t>
            </a:r>
            <a:r>
              <a:rPr lang="en-US" b="1" dirty="0" err="1" smtClean="0"/>
              <a:t>Chpt</a:t>
            </a:r>
            <a:r>
              <a:rPr lang="en-US" b="1" dirty="0" smtClean="0"/>
              <a:t> 9 </a:t>
            </a:r>
            <a:r>
              <a:rPr lang="en-US" b="1" dirty="0"/>
              <a:t>Israel - In the </a:t>
            </a:r>
            <a:r>
              <a:rPr lang="en-US" b="1" dirty="0" smtClean="0"/>
              <a:t>Past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Chpt</a:t>
            </a:r>
            <a:r>
              <a:rPr lang="en-US" b="1" dirty="0" smtClean="0"/>
              <a:t> 10 </a:t>
            </a:r>
            <a:r>
              <a:rPr lang="en-US" b="1" dirty="0"/>
              <a:t>Israel - In the Present</a:t>
            </a: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2400" b="1" u="sng" dirty="0" smtClean="0"/>
              <a:t>Review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987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924078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r>
              <a:rPr lang="en-US" b="1" u="sng" dirty="0"/>
              <a:t>Misguided Allegiances</a:t>
            </a:r>
            <a:endParaRPr lang="en-US" dirty="0"/>
          </a:p>
          <a:p>
            <a:pPr algn="l"/>
            <a:r>
              <a:rPr lang="en-US" i="1" dirty="0"/>
              <a:t>4 For Christ [is] the end of the law for righteousness to every one that believeth. 5 For Moses </a:t>
            </a:r>
            <a:r>
              <a:rPr lang="en-US" i="1" dirty="0" err="1"/>
              <a:t>describeth</a:t>
            </a:r>
            <a:r>
              <a:rPr lang="en-US" i="1" dirty="0"/>
              <a:t> the righteousness which is of the law, That the man which doeth those things shall live by them. </a:t>
            </a: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768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428132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r>
              <a:rPr lang="en-US" b="1" u="sng" dirty="0"/>
              <a:t>Misguided Allegiances</a:t>
            </a:r>
            <a:endParaRPr lang="en-US" dirty="0"/>
          </a:p>
          <a:p>
            <a:pPr algn="l"/>
            <a:r>
              <a:rPr lang="en-US" i="1" dirty="0"/>
              <a:t>Lev 18:5 Ye shall therefore keep my statutes, and my judgments: which if a man do, he shall live in them: I [am] the LORD.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002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1621501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r>
              <a:rPr lang="en-US" b="1" u="sng" dirty="0"/>
              <a:t>Misguided Allegiances</a:t>
            </a:r>
            <a:endParaRPr lang="en-US" dirty="0"/>
          </a:p>
          <a:p>
            <a:pPr algn="l"/>
            <a:endParaRPr lang="en-US" i="1" dirty="0" smtClean="0"/>
          </a:p>
          <a:p>
            <a:pPr algn="l"/>
            <a:r>
              <a:rPr lang="en-US" dirty="0"/>
              <a:t>Paul likens the law to a </a:t>
            </a:r>
            <a:r>
              <a:rPr lang="en-US" dirty="0" smtClean="0"/>
              <a:t>teacher/mentor</a:t>
            </a:r>
            <a:endParaRPr lang="en-US" dirty="0"/>
          </a:p>
          <a:p>
            <a:pPr algn="l"/>
            <a:r>
              <a:rPr lang="en-US" sz="2400" i="1" dirty="0" smtClean="0"/>
              <a:t>Gal 3:23 </a:t>
            </a:r>
            <a:r>
              <a:rPr lang="en-US" sz="2400" i="1" dirty="0"/>
              <a:t>But before faith came, we were kept under the law, shut up unto the faith which should afterwards be revealed. 24 Wherefore the law was our schoolmaster [to bring us] unto Christ, that we might be justified by faith.</a:t>
            </a:r>
            <a:endParaRPr lang="en-US" sz="2400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551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r>
              <a:rPr lang="en-US" sz="4000" b="1" dirty="0" smtClean="0"/>
              <a:t>KEY </a:t>
            </a:r>
            <a:r>
              <a:rPr lang="en-US" sz="4000" b="1" dirty="0" smtClean="0"/>
              <a:t>POINT#2</a:t>
            </a:r>
            <a:endParaRPr lang="en-US" sz="4000" b="1" dirty="0" smtClean="0"/>
          </a:p>
          <a:p>
            <a:pPr algn="l"/>
            <a:r>
              <a:rPr lang="en-US" b="1" dirty="0"/>
              <a:t>Our best religious intentions cannot produce righteousness, only faith in Jesus can.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584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76105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/>
          </a:p>
          <a:p>
            <a:pPr algn="l"/>
            <a:r>
              <a:rPr lang="en-US" sz="2800" b="1" u="sng" dirty="0"/>
              <a:t>Misinformed Salvation</a:t>
            </a:r>
            <a:endParaRPr lang="en-US" sz="2800" dirty="0"/>
          </a:p>
          <a:p>
            <a:pPr algn="l"/>
            <a:r>
              <a:rPr lang="en-US" sz="2400" i="1" dirty="0" smtClean="0"/>
              <a:t>6 </a:t>
            </a:r>
            <a:r>
              <a:rPr lang="en-US" sz="2400" i="1" dirty="0"/>
              <a:t>But the righteousness which is of faith </a:t>
            </a:r>
            <a:r>
              <a:rPr lang="en-US" sz="2400" i="1" dirty="0" err="1"/>
              <a:t>speaketh</a:t>
            </a:r>
            <a:r>
              <a:rPr lang="en-US" sz="2400" i="1" dirty="0"/>
              <a:t> on this wise, Say not in thine heart, Who shall ascend into heaven? (that is, to bring Christ down [from above]:) 7 Or, Who shall descend into the deep? (that is, to bring up Christ again from the dead.) 8 But what </a:t>
            </a:r>
            <a:r>
              <a:rPr lang="en-US" sz="2400" i="1" dirty="0" err="1"/>
              <a:t>saith</a:t>
            </a:r>
            <a:r>
              <a:rPr lang="en-US" sz="2400" i="1" dirty="0"/>
              <a:t> it? The word is nigh thee, [even] in thy mouth, and in thy heart: that is, the word of faith, which we preach;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algn="l"/>
            <a:r>
              <a:rPr lang="en-US" dirty="0"/>
              <a:t>He is quoting Deuteronomy 30:11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6764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r>
              <a:rPr lang="en-US" sz="4000" b="1" dirty="0" smtClean="0"/>
              <a:t>KEY </a:t>
            </a:r>
            <a:r>
              <a:rPr lang="en-US" sz="4000" b="1" dirty="0" smtClean="0"/>
              <a:t>POINT #3</a:t>
            </a:r>
            <a:endParaRPr lang="en-US" sz="4000" b="1" dirty="0" smtClean="0"/>
          </a:p>
          <a:p>
            <a:pPr algn="l"/>
            <a:r>
              <a:rPr lang="en-US" b="1" dirty="0" smtClean="0"/>
              <a:t>Righteousness </a:t>
            </a:r>
            <a:r>
              <a:rPr lang="en-US" b="1" dirty="0"/>
              <a:t>is belief in Christ and Christ is near to </a:t>
            </a:r>
            <a:r>
              <a:rPr lang="en-US" b="1" dirty="0" smtClean="0"/>
              <a:t>you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380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1001569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/>
          </a:p>
          <a:p>
            <a:pPr algn="l"/>
            <a:r>
              <a:rPr lang="en-US" b="1" u="sng" dirty="0"/>
              <a:t>Salvation Made Known</a:t>
            </a:r>
            <a:endParaRPr lang="en-US" sz="2800" dirty="0"/>
          </a:p>
          <a:p>
            <a:pPr algn="l"/>
            <a:r>
              <a:rPr lang="en-US" sz="2400" i="1" dirty="0"/>
              <a:t>9 That if thou shalt confess with thy mouth the Lord Jesus, and shalt believe in thine heart that God hath raised him from the dead, thou shalt be saved. 10 </a:t>
            </a:r>
            <a:r>
              <a:rPr lang="en-US" sz="2400" i="1" u="sng" dirty="0"/>
              <a:t>For with the heart man believeth unto righteousness; and with the mouth confession is made unto salvation.</a:t>
            </a:r>
            <a:r>
              <a:rPr lang="en-US" sz="2400" i="1" dirty="0"/>
              <a:t> 11 For the scripture </a:t>
            </a:r>
            <a:r>
              <a:rPr lang="en-US" sz="2400" i="1" dirty="0" err="1"/>
              <a:t>saith</a:t>
            </a:r>
            <a:r>
              <a:rPr lang="en-US" sz="2400" i="1" dirty="0"/>
              <a:t>, Whosoever believeth on him shall not be ashamed. 12 For there is no difference between the Jew and the Greek: for the same Lord over all is rich unto all that call upon him. 13 For whosoever shall call upon the name of the Lord shall be saved.</a:t>
            </a:r>
            <a:endParaRPr lang="en-US" sz="24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0910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r>
              <a:rPr lang="en-US" sz="4000" b="1" dirty="0" smtClean="0"/>
              <a:t>KEY </a:t>
            </a:r>
            <a:r>
              <a:rPr lang="en-US" sz="4000" b="1" dirty="0" smtClean="0"/>
              <a:t>POINT #4</a:t>
            </a:r>
            <a:endParaRPr lang="en-US" sz="4000" b="1" dirty="0" smtClean="0"/>
          </a:p>
          <a:p>
            <a:pPr algn="l"/>
            <a:r>
              <a:rPr lang="en-US" b="1" dirty="0" smtClean="0"/>
              <a:t>Salvation </a:t>
            </a:r>
            <a:r>
              <a:rPr lang="en-US" b="1" dirty="0"/>
              <a:t>begins with belief of the heart and results in a life of declaration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0411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149163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6000" b="1" dirty="0" smtClean="0"/>
          </a:p>
          <a:p>
            <a:pPr algn="l"/>
            <a:endParaRPr lang="en-US" sz="6000" b="1" dirty="0"/>
          </a:p>
          <a:p>
            <a:pPr algn="l"/>
            <a:endParaRPr lang="en-US" sz="6000" b="1" dirty="0" smtClean="0"/>
          </a:p>
          <a:p>
            <a:pPr algn="l"/>
            <a:endParaRPr lang="en-US" sz="6000" b="1" dirty="0"/>
          </a:p>
          <a:p>
            <a:pPr algn="l"/>
            <a:r>
              <a:rPr lang="en-US" sz="5400" b="1" dirty="0" smtClean="0"/>
              <a:t>Israel’s Present Rejection</a:t>
            </a:r>
            <a:endParaRPr lang="en-US" sz="5400" b="1" dirty="0" smtClean="0"/>
          </a:p>
          <a:p>
            <a:pPr algn="l"/>
            <a:r>
              <a:rPr lang="en-US" sz="3600" b="1" dirty="0" smtClean="0"/>
              <a:t>Romans </a:t>
            </a:r>
            <a:r>
              <a:rPr lang="en-US" sz="3600" b="1" dirty="0" smtClean="0"/>
              <a:t>10:1-13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da-DK" sz="6000" dirty="0"/>
              <a:t/>
            </a:r>
            <a:br>
              <a:rPr lang="da-DK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b="1" i="1" dirty="0" smtClean="0"/>
              <a:t>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52097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304145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r>
              <a:rPr lang="en-US" b="1" u="sng" dirty="0" smtClean="0"/>
              <a:t>Paul’s Longing</a:t>
            </a:r>
            <a:endParaRPr lang="en-US" dirty="0"/>
          </a:p>
          <a:p>
            <a:pPr algn="l"/>
            <a:r>
              <a:rPr lang="en-US" i="1" dirty="0"/>
              <a:t>Rom </a:t>
            </a:r>
            <a:r>
              <a:rPr lang="en-US" i="1" dirty="0" smtClean="0"/>
              <a:t>10:1 Brethren</a:t>
            </a:r>
            <a:r>
              <a:rPr lang="en-US" i="1" dirty="0"/>
              <a:t>, my heart's desire and prayer to God for Israel is, that they might be saved. </a:t>
            </a:r>
            <a:r>
              <a:rPr lang="en-US" i="1" dirty="0" err="1" smtClean="0"/>
              <a:t>Roms</a:t>
            </a:r>
            <a:r>
              <a:rPr lang="en-US" i="1" dirty="0" smtClean="0"/>
              <a:t> 9:1-5</a:t>
            </a:r>
            <a:endParaRPr lang="en-US" dirty="0"/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490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304145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r>
              <a:rPr lang="en-US" b="1" u="sng" dirty="0"/>
              <a:t>Misplaced Zeal</a:t>
            </a:r>
            <a:endParaRPr lang="en-US" dirty="0"/>
          </a:p>
          <a:p>
            <a:pPr algn="l"/>
            <a:r>
              <a:rPr lang="en-US" i="1" dirty="0"/>
              <a:t>2 For I bear them record that they have a zeal of God, but not according to knowledge.</a:t>
            </a:r>
            <a:r>
              <a:rPr lang="en-US" dirty="0"/>
              <a:t> </a:t>
            </a:r>
            <a:endParaRPr lang="en-US" dirty="0" smtClean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def. zeal </a:t>
            </a:r>
            <a:r>
              <a:rPr lang="en-US" dirty="0" smtClean="0"/>
              <a:t>– fervor, enthusiastic diligence</a:t>
            </a:r>
            <a:endParaRPr lang="en-US" sz="4000" dirty="0"/>
          </a:p>
          <a:p>
            <a:pPr algn="l"/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673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27314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Misplaced </a:t>
            </a:r>
            <a:r>
              <a:rPr lang="en-US" b="1" u="sng" dirty="0" smtClean="0"/>
              <a:t>Zeal</a:t>
            </a:r>
            <a:endParaRPr lang="en-US" dirty="0" smtClean="0"/>
          </a:p>
          <a:p>
            <a:pPr algn="l"/>
            <a:r>
              <a:rPr lang="en-US" i="1" dirty="0" smtClean="0"/>
              <a:t>Paul was a man of zeal </a:t>
            </a:r>
          </a:p>
          <a:p>
            <a:pPr algn="l"/>
            <a:r>
              <a:rPr lang="en-US" sz="2400" i="1" dirty="0" err="1"/>
              <a:t>Phl</a:t>
            </a:r>
            <a:r>
              <a:rPr lang="en-US" sz="2400" i="1" dirty="0"/>
              <a:t> 3:5 Circumcised the eighth day, of the stock of Israel, [of] the tribe of Benjamin, an Hebrew of the Hebrews; as touching the law, a Pharisee; 6 Concerning zeal, persecuting the church; touching the righteousness which is in the law, blameless. 7 But what things were gain to me, those I counted loss for Christ.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3193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1110058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Misplaced Zeal</a:t>
            </a:r>
            <a:endParaRPr lang="en-US" dirty="0"/>
          </a:p>
          <a:p>
            <a:pPr algn="l"/>
            <a:r>
              <a:rPr lang="en-US" i="1" dirty="0" smtClean="0"/>
              <a:t>The results of our zeal…</a:t>
            </a:r>
          </a:p>
          <a:p>
            <a:pPr algn="l"/>
            <a:r>
              <a:rPr lang="en-US" sz="2200" i="1" dirty="0"/>
              <a:t>2Ti 3:1 This know also, that in the last days perilous times shall come. 2 For men shall be lovers of their own selves, covetous, boasters, proud, blasphemers, disobedient to parents, unthankful, unholy, 3 Without natural affection, trucebreakers, false accusers, incontinent, fierce, despisers of those that are good, 4 Traitors, heady, </a:t>
            </a:r>
            <a:r>
              <a:rPr lang="en-US" sz="2200" i="1" dirty="0" err="1"/>
              <a:t>highminded</a:t>
            </a:r>
            <a:r>
              <a:rPr lang="en-US" sz="2200" i="1" dirty="0"/>
              <a:t>, lovers of pleasures more than lovers of God; 5 Having a form of godliness, but denying the power thereof: from such turn away.</a:t>
            </a:r>
            <a:endParaRPr lang="en-US" sz="22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656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/>
            <a:r>
              <a:rPr lang="en-US" sz="4000" b="1" dirty="0" smtClean="0"/>
              <a:t>KEY </a:t>
            </a:r>
            <a:r>
              <a:rPr lang="en-US" sz="4000" b="1" dirty="0" smtClean="0"/>
              <a:t>POINT#1</a:t>
            </a:r>
            <a:endParaRPr lang="en-US" sz="4000" b="1" dirty="0" smtClean="0"/>
          </a:p>
          <a:p>
            <a:pPr algn="l"/>
            <a:r>
              <a:rPr lang="en-US" b="1" dirty="0" err="1" smtClean="0"/>
              <a:t>Mis</a:t>
            </a:r>
            <a:r>
              <a:rPr lang="en-US" b="1" dirty="0" smtClean="0"/>
              <a:t>-aimed </a:t>
            </a:r>
            <a:r>
              <a:rPr lang="en-US" b="1" dirty="0"/>
              <a:t>zeal always leads </a:t>
            </a:r>
            <a:r>
              <a:rPr lang="en-US" b="1" dirty="0" smtClean="0"/>
              <a:t>us to our </a:t>
            </a:r>
            <a:r>
              <a:rPr lang="en-US" b="1" dirty="0"/>
              <a:t>own </a:t>
            </a:r>
            <a:r>
              <a:rPr lang="en-US" b="1" dirty="0" smtClean="0"/>
              <a:t>forms </a:t>
            </a:r>
            <a:r>
              <a:rPr lang="en-US" b="1" dirty="0"/>
              <a:t>of godliness, </a:t>
            </a:r>
            <a:r>
              <a:rPr lang="en-US" b="1" dirty="0" smtClean="0"/>
              <a:t>our </a:t>
            </a:r>
            <a:r>
              <a:rPr lang="en-US" b="1" dirty="0"/>
              <a:t>own self-righteousness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6347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304145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 fontAlgn="base"/>
            <a:r>
              <a:rPr lang="en-US" b="1" u="sng" dirty="0"/>
              <a:t>Established their own Righteousness</a:t>
            </a:r>
            <a:endParaRPr lang="en-US" b="1" dirty="0"/>
          </a:p>
          <a:p>
            <a:pPr algn="l"/>
            <a:r>
              <a:rPr lang="en-US" i="1" dirty="0"/>
              <a:t>3 For they being ignorant of God's righteousness, and going about to establish their own righteousness, have not submitted themselves unto the righteousness of God. </a:t>
            </a: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668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924078"/>
            <a:ext cx="8160063" cy="4354160"/>
          </a:xfrm>
        </p:spPr>
        <p:txBody>
          <a:bodyPr>
            <a:noAutofit/>
          </a:bodyPr>
          <a:lstStyle/>
          <a:p>
            <a:pPr algn="l"/>
            <a:endParaRPr lang="en-US" sz="4000" b="1" dirty="0" smtClean="0"/>
          </a:p>
          <a:p>
            <a:pPr algn="l" fontAlgn="base"/>
            <a:r>
              <a:rPr lang="en-US" b="1" u="sng" dirty="0"/>
              <a:t>Established their own Righteousness</a:t>
            </a:r>
            <a:endParaRPr lang="en-US" b="1" dirty="0"/>
          </a:p>
          <a:p>
            <a:pPr algn="l" fontAlgn="base"/>
            <a:endParaRPr lang="en-US" b="1" i="1" dirty="0" smtClean="0"/>
          </a:p>
          <a:p>
            <a:pPr algn="l" fontAlgn="base"/>
            <a:r>
              <a:rPr lang="en-US" b="1" i="1" dirty="0" smtClean="0"/>
              <a:t>What </a:t>
            </a:r>
            <a:r>
              <a:rPr lang="en-US" b="1" i="1" dirty="0"/>
              <a:t>has led them down this path?</a:t>
            </a:r>
          </a:p>
          <a:p>
            <a:pPr algn="l" fontAlgn="base"/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people establish a worldview </a:t>
            </a:r>
            <a:r>
              <a:rPr lang="en-US" dirty="0" smtClean="0"/>
              <a:t>it </a:t>
            </a:r>
            <a:r>
              <a:rPr lang="en-US" dirty="0"/>
              <a:t>is very difficult to disrupt </a:t>
            </a:r>
            <a:r>
              <a:rPr lang="en-US" dirty="0" smtClean="0"/>
              <a:t>their comforts. </a:t>
            </a:r>
          </a:p>
          <a:p>
            <a:pPr algn="l" fontAlgn="base"/>
            <a:endParaRPr lang="en-US" dirty="0" smtClean="0"/>
          </a:p>
          <a:p>
            <a:pPr algn="l" fontAlgn="base"/>
            <a:r>
              <a:rPr lang="en-US" b="1" u="sng" dirty="0" smtClean="0"/>
              <a:t>The </a:t>
            </a:r>
            <a:r>
              <a:rPr lang="en-US" b="1" u="sng" dirty="0"/>
              <a:t>issue is </a:t>
            </a:r>
            <a:r>
              <a:rPr lang="en-US" b="1" u="sng" dirty="0" smtClean="0"/>
              <a:t>submission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1737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6007</TotalTime>
  <Words>545</Words>
  <Application>Microsoft Office PowerPoint</Application>
  <PresentationFormat>On-screen Show (16:9)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Brandon Briscoe</cp:lastModifiedBy>
  <cp:revision>208</cp:revision>
  <dcterms:created xsi:type="dcterms:W3CDTF">2014-03-26T14:03:34Z</dcterms:created>
  <dcterms:modified xsi:type="dcterms:W3CDTF">2017-11-12T14:18:25Z</dcterms:modified>
</cp:coreProperties>
</file>