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25" r:id="rId2"/>
    <p:sldId id="727" r:id="rId3"/>
    <p:sldId id="750" r:id="rId4"/>
    <p:sldId id="728" r:id="rId5"/>
    <p:sldId id="751" r:id="rId6"/>
    <p:sldId id="733" r:id="rId7"/>
    <p:sldId id="752" r:id="rId8"/>
    <p:sldId id="753" r:id="rId9"/>
    <p:sldId id="754" r:id="rId10"/>
    <p:sldId id="741" r:id="rId11"/>
    <p:sldId id="755" r:id="rId12"/>
    <p:sldId id="756" r:id="rId13"/>
    <p:sldId id="757" r:id="rId14"/>
    <p:sldId id="758" r:id="rId15"/>
    <p:sldId id="759" r:id="rId16"/>
    <p:sldId id="760" r:id="rId17"/>
    <p:sldId id="761" r:id="rId18"/>
    <p:sldId id="762" r:id="rId19"/>
    <p:sldId id="763"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62" d="100"/>
          <a:sy n="62" d="100"/>
        </p:scale>
        <p:origin x="852" y="4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rot="21440812">
            <a:off x="1174096" y="1766750"/>
            <a:ext cx="6432012" cy="1591442"/>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2" name="Title 1"/>
          <p:cNvSpPr>
            <a:spLocks noGrp="1"/>
          </p:cNvSpPr>
          <p:nvPr>
            <p:ph type="title" hasCustomPrompt="1"/>
          </p:nvPr>
        </p:nvSpPr>
        <p:spPr>
          <a:xfrm rot="21427123">
            <a:off x="2891573" y="279539"/>
            <a:ext cx="3298948" cy="878548"/>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1/14/2018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91601"/>
            <a:ext cx="8160063" cy="4354160"/>
          </a:xfrm>
        </p:spPr>
        <p:txBody>
          <a:bodyPr>
            <a:noAutofit/>
          </a:bodyPr>
          <a:lstStyle/>
          <a:p>
            <a:pPr algn="l"/>
            <a:r>
              <a:rPr lang="en-US" sz="4000" b="1" dirty="0" smtClean="0"/>
              <a:t>ROMANS OUTLINE</a:t>
            </a:r>
            <a:endParaRPr lang="en-US" sz="4000" b="1" dirty="0" smtClean="0"/>
          </a:p>
          <a:p>
            <a:pPr algn="l"/>
            <a:r>
              <a:rPr lang="en-US" b="1" dirty="0"/>
              <a:t>Chapters 1 - 8 Our </a:t>
            </a:r>
            <a:r>
              <a:rPr lang="en-US" b="1" u="sng" dirty="0"/>
              <a:t>FAITH</a:t>
            </a:r>
            <a:r>
              <a:rPr lang="en-US" b="1" dirty="0"/>
              <a:t> </a:t>
            </a:r>
            <a:r>
              <a:rPr lang="en-US" b="1" i="1" dirty="0"/>
              <a:t>:: Individual</a:t>
            </a:r>
            <a:endParaRPr lang="en-US" dirty="0"/>
          </a:p>
          <a:p>
            <a:pPr algn="l"/>
            <a:r>
              <a:rPr lang="en-US" b="1" dirty="0"/>
              <a:t>Chapters 9 - 11 Israel’s </a:t>
            </a:r>
            <a:r>
              <a:rPr lang="en-US" b="1" u="sng" dirty="0"/>
              <a:t>HOPE</a:t>
            </a:r>
            <a:r>
              <a:rPr lang="en-US" b="1" dirty="0"/>
              <a:t> </a:t>
            </a:r>
            <a:r>
              <a:rPr lang="en-US" b="1" i="1" dirty="0"/>
              <a:t>:: National</a:t>
            </a:r>
            <a:endParaRPr lang="en-US" dirty="0"/>
          </a:p>
          <a:p>
            <a:pPr algn="l"/>
            <a:r>
              <a:rPr lang="en-US" b="1" dirty="0"/>
              <a:t>Chapters 12-16 Our </a:t>
            </a:r>
            <a:r>
              <a:rPr lang="en-US" b="1" u="sng" dirty="0"/>
              <a:t>LIVES </a:t>
            </a:r>
            <a:r>
              <a:rPr lang="en-US" b="1" i="1" dirty="0"/>
              <a:t>:: Communal</a:t>
            </a:r>
            <a:endParaRPr lang="en-US" dirty="0"/>
          </a:p>
          <a:p>
            <a:pPr algn="l"/>
            <a:r>
              <a:rPr lang="en-US" dirty="0"/>
              <a:t/>
            </a:r>
            <a:br>
              <a:rPr lang="en-US" dirty="0"/>
            </a:br>
            <a:r>
              <a:rPr lang="en-US" sz="4000" dirty="0" smtClean="0"/>
              <a:t/>
            </a:r>
            <a:br>
              <a:rPr lang="en-US" sz="4000" dirty="0" smtClean="0"/>
            </a:br>
            <a:r>
              <a:rPr lang="en-US" dirty="0" smtClean="0"/>
              <a:t/>
            </a:r>
            <a:br>
              <a:rPr lang="en-US" dirty="0" smtClean="0"/>
            </a:br>
            <a:endParaRPr lang="en-US" sz="3200" b="1" dirty="0"/>
          </a:p>
        </p:txBody>
      </p:sp>
    </p:spTree>
    <p:extLst>
      <p:ext uri="{BB962C8B-B14F-4D97-AF65-F5344CB8AC3E}">
        <p14:creationId xmlns:p14="http://schemas.microsoft.com/office/powerpoint/2010/main" val="1602502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831085"/>
            <a:ext cx="8160063" cy="4354160"/>
          </a:xfrm>
        </p:spPr>
        <p:txBody>
          <a:bodyPr>
            <a:noAutofit/>
          </a:bodyPr>
          <a:lstStyle/>
          <a:p>
            <a:pPr algn="l"/>
            <a:endParaRPr lang="en-US" sz="4000" b="1" dirty="0" smtClean="0"/>
          </a:p>
          <a:p>
            <a:pPr algn="l" fontAlgn="base"/>
            <a:endParaRPr lang="en-US" sz="4000" b="1" dirty="0" smtClean="0"/>
          </a:p>
          <a:p>
            <a:pPr algn="l" fontAlgn="base"/>
            <a:endParaRPr lang="en-US" sz="4000" b="1" dirty="0"/>
          </a:p>
          <a:p>
            <a:pPr algn="l" fontAlgn="base"/>
            <a:endParaRPr lang="en-US" sz="4000" b="1" dirty="0" smtClean="0"/>
          </a:p>
          <a:p>
            <a:pPr algn="l" fontAlgn="base"/>
            <a:endParaRPr lang="en-US" sz="4000" b="1" dirty="0"/>
          </a:p>
          <a:p>
            <a:pPr algn="l" fontAlgn="base"/>
            <a:endParaRPr lang="en-US" sz="4000" b="1" dirty="0" smtClean="0"/>
          </a:p>
          <a:p>
            <a:pPr algn="l" fontAlgn="base"/>
            <a:r>
              <a:rPr lang="en-US" sz="4000" b="1" dirty="0" smtClean="0"/>
              <a:t>KEY </a:t>
            </a:r>
            <a:r>
              <a:rPr lang="en-US" sz="4000" b="1" dirty="0" smtClean="0"/>
              <a:t>POINT #1</a:t>
            </a:r>
            <a:endParaRPr lang="en-US" sz="4000" b="1" dirty="0" smtClean="0"/>
          </a:p>
          <a:p>
            <a:pPr algn="l" fontAlgn="base"/>
            <a:r>
              <a:rPr lang="en-US" b="1" dirty="0" smtClean="0"/>
              <a:t>A </a:t>
            </a:r>
            <a:r>
              <a:rPr lang="en-US" b="1" dirty="0"/>
              <a:t>living sacrifice is not controlled by fleshly tendencies or worldly preferences</a:t>
            </a: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b="1" dirty="0"/>
          </a:p>
        </p:txBody>
      </p:sp>
    </p:spTree>
    <p:extLst>
      <p:ext uri="{BB962C8B-B14F-4D97-AF65-F5344CB8AC3E}">
        <p14:creationId xmlns:p14="http://schemas.microsoft.com/office/powerpoint/2010/main" val="826164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200404"/>
            <a:ext cx="8160063" cy="4354160"/>
          </a:xfrm>
        </p:spPr>
        <p:txBody>
          <a:bodyPr/>
          <a:lstStyle/>
          <a:p>
            <a:pPr algn="l"/>
            <a:r>
              <a:rPr lang="en-US" b="1" u="sng" dirty="0"/>
              <a:t>Three Types of Christian </a:t>
            </a:r>
            <a:r>
              <a:rPr lang="en-US" b="1" u="sng" dirty="0" smtClean="0"/>
              <a:t>Life</a:t>
            </a:r>
          </a:p>
          <a:p>
            <a:pPr marL="514350" indent="-514350" algn="l">
              <a:buAutoNum type="arabicParenR"/>
            </a:pPr>
            <a:r>
              <a:rPr lang="en-US" b="1" u="sng" dirty="0" smtClean="0"/>
              <a:t>Convenient </a:t>
            </a:r>
            <a:r>
              <a:rPr lang="en-US" dirty="0"/>
              <a:t>- is a Christian ruled by their senses</a:t>
            </a:r>
            <a:r>
              <a:rPr lang="en-US" dirty="0" smtClean="0"/>
              <a:t>.</a:t>
            </a:r>
          </a:p>
          <a:p>
            <a:pPr marL="514350" indent="-514350" algn="l">
              <a:buAutoNum type="arabicParenR"/>
            </a:pPr>
            <a:r>
              <a:rPr lang="en-US" b="1" u="sng" dirty="0"/>
              <a:t>Consecrated</a:t>
            </a:r>
            <a:r>
              <a:rPr lang="en-US" dirty="0"/>
              <a:t> - meaning a Christian who is ruled by intellect, emotions and personal will power. </a:t>
            </a: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121165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831085"/>
            <a:ext cx="8160063" cy="4354160"/>
          </a:xfrm>
        </p:spPr>
        <p:txBody>
          <a:bodyPr>
            <a:noAutofit/>
          </a:bodyPr>
          <a:lstStyle/>
          <a:p>
            <a:pPr algn="l"/>
            <a:endParaRPr lang="en-US" sz="4000" b="1" dirty="0" smtClean="0"/>
          </a:p>
          <a:p>
            <a:pPr algn="l" fontAlgn="base"/>
            <a:endParaRPr lang="en-US" sz="4000" b="1" dirty="0" smtClean="0"/>
          </a:p>
          <a:p>
            <a:pPr algn="l" fontAlgn="base"/>
            <a:endParaRPr lang="en-US" sz="4000" b="1" dirty="0"/>
          </a:p>
          <a:p>
            <a:pPr algn="l" fontAlgn="base"/>
            <a:endParaRPr lang="en-US" sz="4000" b="1" dirty="0" smtClean="0"/>
          </a:p>
          <a:p>
            <a:pPr algn="l" fontAlgn="base"/>
            <a:endParaRPr lang="en-US" sz="4000" b="1" dirty="0"/>
          </a:p>
          <a:p>
            <a:pPr algn="l" fontAlgn="base"/>
            <a:endParaRPr lang="en-US" sz="4000" b="1" dirty="0" smtClean="0"/>
          </a:p>
          <a:p>
            <a:pPr algn="l" fontAlgn="base"/>
            <a:r>
              <a:rPr lang="en-US" sz="4000" b="1" dirty="0" smtClean="0"/>
              <a:t>KEY </a:t>
            </a:r>
            <a:r>
              <a:rPr lang="en-US" sz="4000" b="1" dirty="0" smtClean="0"/>
              <a:t>POINT #2</a:t>
            </a:r>
            <a:endParaRPr lang="en-US" sz="4000" b="1" dirty="0" smtClean="0"/>
          </a:p>
          <a:p>
            <a:pPr algn="l" fontAlgn="base"/>
            <a:r>
              <a:rPr lang="en-US" b="1" dirty="0" smtClean="0"/>
              <a:t>A </a:t>
            </a:r>
            <a:r>
              <a:rPr lang="en-US" b="1" dirty="0"/>
              <a:t>living sacrifice is not measured by intellect, emotional responsiveness or will power alone.</a:t>
            </a: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b="1" dirty="0"/>
          </a:p>
        </p:txBody>
      </p:sp>
    </p:spTree>
    <p:extLst>
      <p:ext uri="{BB962C8B-B14F-4D97-AF65-F5344CB8AC3E}">
        <p14:creationId xmlns:p14="http://schemas.microsoft.com/office/powerpoint/2010/main" val="3788572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603360"/>
            <a:ext cx="8160063" cy="4354160"/>
          </a:xfrm>
        </p:spPr>
        <p:txBody>
          <a:bodyPr>
            <a:normAutofit lnSpcReduction="10000"/>
          </a:bodyPr>
          <a:lstStyle/>
          <a:p>
            <a:pPr algn="l"/>
            <a:r>
              <a:rPr lang="en-US" b="1" u="sng" dirty="0"/>
              <a:t>Three Types of Christian </a:t>
            </a:r>
            <a:r>
              <a:rPr lang="en-US" b="1" u="sng" dirty="0" smtClean="0"/>
              <a:t>Life</a:t>
            </a:r>
          </a:p>
          <a:p>
            <a:pPr marL="514350" indent="-514350" algn="l">
              <a:buAutoNum type="arabicParenR"/>
            </a:pPr>
            <a:r>
              <a:rPr lang="en-US" b="1" u="sng" dirty="0" smtClean="0"/>
              <a:t>Convenient </a:t>
            </a:r>
            <a:r>
              <a:rPr lang="en-US" dirty="0"/>
              <a:t>- is a Christian ruled by their senses</a:t>
            </a:r>
            <a:r>
              <a:rPr lang="en-US" dirty="0" smtClean="0"/>
              <a:t>.</a:t>
            </a:r>
          </a:p>
          <a:p>
            <a:pPr marL="514350" indent="-514350" algn="l">
              <a:buAutoNum type="arabicParenR"/>
            </a:pPr>
            <a:r>
              <a:rPr lang="en-US" b="1" u="sng" dirty="0"/>
              <a:t>Consecrated</a:t>
            </a:r>
            <a:r>
              <a:rPr lang="en-US" dirty="0"/>
              <a:t> - </a:t>
            </a:r>
            <a:r>
              <a:rPr lang="en-US" dirty="0" smtClean="0"/>
              <a:t>is </a:t>
            </a:r>
            <a:r>
              <a:rPr lang="en-US" dirty="0"/>
              <a:t>a Christian who is ruled by intellect, emotions and personal will power. </a:t>
            </a:r>
            <a:endParaRPr lang="en-US" dirty="0" smtClean="0"/>
          </a:p>
          <a:p>
            <a:pPr marL="514350" indent="-514350" algn="l">
              <a:buAutoNum type="arabicParenR"/>
            </a:pPr>
            <a:r>
              <a:rPr lang="en-US" b="1" u="sng" dirty="0" smtClean="0"/>
              <a:t>Controlled </a:t>
            </a:r>
            <a:r>
              <a:rPr lang="en-US" b="1" dirty="0" smtClean="0"/>
              <a:t>- </a:t>
            </a:r>
            <a:r>
              <a:rPr lang="en-US" dirty="0" smtClean="0"/>
              <a:t>is </a:t>
            </a:r>
            <a:r>
              <a:rPr lang="en-US" dirty="0"/>
              <a:t>a Christian who is absolutely and completely yielded to the Holy Spirit. </a:t>
            </a: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1354853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831085"/>
            <a:ext cx="8160063" cy="4354160"/>
          </a:xfrm>
        </p:spPr>
        <p:txBody>
          <a:bodyPr>
            <a:noAutofit/>
          </a:bodyPr>
          <a:lstStyle/>
          <a:p>
            <a:pPr algn="l"/>
            <a:endParaRPr lang="en-US" sz="4000" b="1" dirty="0" smtClean="0"/>
          </a:p>
          <a:p>
            <a:pPr algn="l" fontAlgn="base"/>
            <a:endParaRPr lang="en-US" sz="4000" b="1" dirty="0" smtClean="0"/>
          </a:p>
          <a:p>
            <a:pPr algn="l" fontAlgn="base"/>
            <a:endParaRPr lang="en-US" sz="4000" b="1" dirty="0"/>
          </a:p>
          <a:p>
            <a:pPr algn="l" fontAlgn="base"/>
            <a:endParaRPr lang="en-US" sz="4000" b="1" dirty="0" smtClean="0"/>
          </a:p>
          <a:p>
            <a:pPr algn="l" fontAlgn="base"/>
            <a:endParaRPr lang="en-US" sz="4000" b="1" dirty="0"/>
          </a:p>
          <a:p>
            <a:pPr algn="l" fontAlgn="base"/>
            <a:endParaRPr lang="en-US" sz="4000" b="1" dirty="0" smtClean="0"/>
          </a:p>
          <a:p>
            <a:pPr algn="l" fontAlgn="base"/>
            <a:r>
              <a:rPr lang="en-US" sz="4000" b="1" dirty="0" smtClean="0"/>
              <a:t>KEY </a:t>
            </a:r>
            <a:r>
              <a:rPr lang="en-US" sz="4000" b="1" dirty="0" smtClean="0"/>
              <a:t>POINT #3</a:t>
            </a:r>
            <a:endParaRPr lang="en-US" sz="4000" b="1" dirty="0" smtClean="0"/>
          </a:p>
          <a:p>
            <a:pPr algn="l" fontAlgn="base"/>
            <a:r>
              <a:rPr lang="en-US" b="1" dirty="0" smtClean="0"/>
              <a:t>A </a:t>
            </a:r>
            <a:r>
              <a:rPr lang="en-US" b="1" dirty="0"/>
              <a:t>living sacrifice offers </a:t>
            </a:r>
            <a:r>
              <a:rPr lang="en-US" b="1" dirty="0" smtClean="0"/>
              <a:t>up their </a:t>
            </a:r>
            <a:r>
              <a:rPr lang="en-US" b="1" dirty="0"/>
              <a:t>will to </a:t>
            </a:r>
            <a:r>
              <a:rPr lang="en-US" b="1" dirty="0" smtClean="0"/>
              <a:t>die </a:t>
            </a:r>
            <a:r>
              <a:rPr lang="en-US" b="1" dirty="0"/>
              <a:t>in exchange for </a:t>
            </a:r>
            <a:r>
              <a:rPr lang="en-US" b="1" dirty="0" smtClean="0"/>
              <a:t>God’s will to live</a:t>
            </a: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b="1" dirty="0"/>
          </a:p>
        </p:txBody>
      </p:sp>
    </p:spTree>
    <p:extLst>
      <p:ext uri="{BB962C8B-B14F-4D97-AF65-F5344CB8AC3E}">
        <p14:creationId xmlns:p14="http://schemas.microsoft.com/office/powerpoint/2010/main" val="616625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269714"/>
            <a:ext cx="8160063" cy="4354160"/>
          </a:xfrm>
        </p:spPr>
        <p:txBody>
          <a:bodyPr>
            <a:normAutofit fontScale="85000" lnSpcReduction="20000"/>
          </a:bodyPr>
          <a:lstStyle/>
          <a:p>
            <a:pPr algn="l"/>
            <a:endParaRPr lang="en-US" b="1" u="sng" dirty="0" smtClean="0"/>
          </a:p>
          <a:p>
            <a:pPr algn="l"/>
            <a:endParaRPr lang="en-US" b="1" u="sng" dirty="0"/>
          </a:p>
          <a:p>
            <a:pPr algn="l"/>
            <a:endParaRPr lang="en-US" b="1" u="sng" dirty="0" smtClean="0"/>
          </a:p>
          <a:p>
            <a:pPr algn="l"/>
            <a:endParaRPr lang="en-US" b="1" u="sng" dirty="0"/>
          </a:p>
          <a:p>
            <a:pPr algn="l"/>
            <a:r>
              <a:rPr lang="en-US" b="1" u="sng" dirty="0" smtClean="0"/>
              <a:t>Be NOT conformed</a:t>
            </a:r>
          </a:p>
          <a:p>
            <a:pPr algn="l"/>
            <a:r>
              <a:rPr lang="en-US" i="1" dirty="0"/>
              <a:t>2 And </a:t>
            </a:r>
            <a:r>
              <a:rPr lang="en-US" i="1" u="sng" dirty="0"/>
              <a:t>be not conformed to this world</a:t>
            </a:r>
            <a:r>
              <a:rPr lang="en-US" i="1" dirty="0"/>
              <a:t>: but be ye transformed by the renewing of your mind, that ye may prove what [is] that good, and acceptable, and perfect, will of God. </a:t>
            </a:r>
            <a:endParaRPr lang="en-US" dirty="0"/>
          </a:p>
          <a:p>
            <a:pPr algn="l"/>
            <a:r>
              <a:rPr lang="en-US" dirty="0"/>
              <a:t/>
            </a:r>
            <a:br>
              <a:rPr lang="en-US" dirty="0"/>
            </a:br>
            <a:endParaRPr lang="en-US" b="1" u="sng" dirty="0" smtClean="0"/>
          </a:p>
          <a:p>
            <a:pPr algn="l"/>
            <a:endParaRPr lang="en-US" b="1" u="sng" dirty="0"/>
          </a:p>
          <a:p>
            <a:pPr algn="l"/>
            <a:endParaRPr lang="en-US" b="1" u="sng" dirty="0" smtClean="0"/>
          </a:p>
          <a:p>
            <a:pPr algn="l"/>
            <a:endParaRPr lang="en-US" b="1" u="sng" dirty="0"/>
          </a:p>
          <a:p>
            <a:pPr algn="l"/>
            <a:endParaRPr lang="en-US" b="1" u="sng" dirty="0" smtClean="0"/>
          </a:p>
          <a:p>
            <a:pPr algn="l"/>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270453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269714"/>
            <a:ext cx="8160063" cy="4354160"/>
          </a:xfrm>
        </p:spPr>
        <p:txBody>
          <a:bodyPr>
            <a:normAutofit fontScale="85000" lnSpcReduction="20000"/>
          </a:bodyPr>
          <a:lstStyle/>
          <a:p>
            <a:pPr algn="l"/>
            <a:endParaRPr lang="en-US" b="1" u="sng" dirty="0" smtClean="0"/>
          </a:p>
          <a:p>
            <a:pPr algn="l"/>
            <a:endParaRPr lang="en-US" b="1" u="sng" dirty="0"/>
          </a:p>
          <a:p>
            <a:pPr algn="l"/>
            <a:endParaRPr lang="en-US" b="1" u="sng" dirty="0" smtClean="0"/>
          </a:p>
          <a:p>
            <a:pPr algn="l"/>
            <a:endParaRPr lang="en-US" b="1" u="sng" dirty="0"/>
          </a:p>
          <a:p>
            <a:pPr algn="l"/>
            <a:r>
              <a:rPr lang="en-US" b="1" u="sng" dirty="0" smtClean="0"/>
              <a:t>Be TRANSFORMED!!!</a:t>
            </a:r>
          </a:p>
          <a:p>
            <a:pPr algn="l"/>
            <a:r>
              <a:rPr lang="en-US" i="1" dirty="0"/>
              <a:t>2 And be not conformed to this world: </a:t>
            </a:r>
            <a:r>
              <a:rPr lang="en-US" i="1" u="sng" dirty="0"/>
              <a:t>but be ye transformed by the renewing of your mind</a:t>
            </a:r>
            <a:r>
              <a:rPr lang="en-US" i="1" dirty="0"/>
              <a:t>, that ye may prove what [is] that good, and acceptable, and perfect, will of God. </a:t>
            </a:r>
            <a:endParaRPr lang="en-US" dirty="0"/>
          </a:p>
          <a:p>
            <a:pPr algn="l"/>
            <a:r>
              <a:rPr lang="en-US" dirty="0"/>
              <a:t/>
            </a:r>
            <a:br>
              <a:rPr lang="en-US" dirty="0"/>
            </a:br>
            <a:endParaRPr lang="en-US" b="1" u="sng" dirty="0" smtClean="0"/>
          </a:p>
          <a:p>
            <a:pPr algn="l"/>
            <a:endParaRPr lang="en-US" b="1" u="sng" dirty="0"/>
          </a:p>
          <a:p>
            <a:pPr algn="l"/>
            <a:endParaRPr lang="en-US" b="1" u="sng" dirty="0" smtClean="0"/>
          </a:p>
          <a:p>
            <a:pPr algn="l"/>
            <a:endParaRPr lang="en-US" b="1" u="sng" dirty="0"/>
          </a:p>
          <a:p>
            <a:pPr algn="l"/>
            <a:endParaRPr lang="en-US" b="1" u="sng" dirty="0" smtClean="0"/>
          </a:p>
          <a:p>
            <a:pPr algn="l"/>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480301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269714"/>
            <a:ext cx="8160063" cy="4354160"/>
          </a:xfrm>
        </p:spPr>
        <p:txBody>
          <a:bodyPr>
            <a:normAutofit fontScale="77500" lnSpcReduction="20000"/>
          </a:bodyPr>
          <a:lstStyle/>
          <a:p>
            <a:pPr algn="l"/>
            <a:endParaRPr lang="en-US" b="1" u="sng" dirty="0" smtClean="0"/>
          </a:p>
          <a:p>
            <a:pPr algn="l"/>
            <a:endParaRPr lang="en-US" b="1" u="sng" dirty="0"/>
          </a:p>
          <a:p>
            <a:pPr algn="l"/>
            <a:endParaRPr lang="en-US" b="1" u="sng" dirty="0" smtClean="0"/>
          </a:p>
          <a:p>
            <a:pPr algn="l"/>
            <a:endParaRPr lang="en-US" b="1" u="sng" dirty="0"/>
          </a:p>
          <a:p>
            <a:pPr algn="l"/>
            <a:r>
              <a:rPr lang="en-US" b="1" u="sng" dirty="0" smtClean="0"/>
              <a:t>Transformation begins with the mind</a:t>
            </a:r>
          </a:p>
          <a:p>
            <a:pPr algn="l"/>
            <a:r>
              <a:rPr lang="en-US" i="1" dirty="0" err="1"/>
              <a:t>Phl</a:t>
            </a:r>
            <a:r>
              <a:rPr lang="en-US" i="1" dirty="0"/>
              <a:t> 2:5  Let this mind be in you, which was also in Christ Jesus: 6 Who, being in the form of God, thought it not robbery to be equal with God: 7 But made himself of no reputation, and took upon him the form of a servant, and was made in the likeness of men: 8 And being found in fashion as a man, he humbled himself, and became obedient unto death, even the death of the cross.</a:t>
            </a:r>
            <a:r>
              <a:rPr lang="en-US" dirty="0"/>
              <a:t/>
            </a:r>
            <a:br>
              <a:rPr lang="en-US" dirty="0"/>
            </a:br>
            <a:endParaRPr lang="en-US" b="1" u="sng" dirty="0" smtClean="0"/>
          </a:p>
          <a:p>
            <a:pPr algn="l"/>
            <a:endParaRPr lang="en-US" b="1" u="sng" dirty="0"/>
          </a:p>
          <a:p>
            <a:pPr algn="l"/>
            <a:endParaRPr lang="en-US" b="1" u="sng" dirty="0" smtClean="0"/>
          </a:p>
          <a:p>
            <a:pPr algn="l"/>
            <a:endParaRPr lang="en-US" b="1" u="sng" dirty="0"/>
          </a:p>
          <a:p>
            <a:pPr algn="l"/>
            <a:endParaRPr lang="en-US" b="1" u="sng" dirty="0" smtClean="0"/>
          </a:p>
          <a:p>
            <a:pPr algn="l"/>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422227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831085"/>
            <a:ext cx="8160063" cy="4354160"/>
          </a:xfrm>
        </p:spPr>
        <p:txBody>
          <a:bodyPr>
            <a:noAutofit/>
          </a:bodyPr>
          <a:lstStyle/>
          <a:p>
            <a:pPr algn="l"/>
            <a:endParaRPr lang="en-US" sz="4000" b="1" dirty="0" smtClean="0"/>
          </a:p>
          <a:p>
            <a:pPr algn="l" fontAlgn="base"/>
            <a:endParaRPr lang="en-US" sz="4000" b="1" dirty="0" smtClean="0"/>
          </a:p>
          <a:p>
            <a:pPr algn="l" fontAlgn="base"/>
            <a:endParaRPr lang="en-US" sz="4000" b="1" dirty="0"/>
          </a:p>
          <a:p>
            <a:pPr algn="l" fontAlgn="base"/>
            <a:endParaRPr lang="en-US" sz="4000" b="1" dirty="0" smtClean="0"/>
          </a:p>
          <a:p>
            <a:pPr algn="l" fontAlgn="base"/>
            <a:endParaRPr lang="en-US" sz="4000" b="1" dirty="0"/>
          </a:p>
          <a:p>
            <a:pPr algn="l" fontAlgn="base"/>
            <a:endParaRPr lang="en-US" sz="4000" b="1" dirty="0" smtClean="0"/>
          </a:p>
          <a:p>
            <a:pPr algn="l" fontAlgn="base"/>
            <a:r>
              <a:rPr lang="en-US" sz="4000" b="1" dirty="0" smtClean="0"/>
              <a:t>KEY </a:t>
            </a:r>
            <a:r>
              <a:rPr lang="en-US" sz="4000" b="1" dirty="0" smtClean="0"/>
              <a:t>POINT #4</a:t>
            </a:r>
            <a:endParaRPr lang="en-US" sz="4000" b="1" dirty="0" smtClean="0"/>
          </a:p>
          <a:p>
            <a:pPr algn="l" fontAlgn="base"/>
            <a:r>
              <a:rPr lang="en-US" b="1" dirty="0" smtClean="0"/>
              <a:t>A </a:t>
            </a:r>
            <a:r>
              <a:rPr lang="en-US" b="1" dirty="0"/>
              <a:t>living sacrifice exchanges their mind for the mind of Christ.</a:t>
            </a: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b="1" dirty="0"/>
          </a:p>
        </p:txBody>
      </p:sp>
    </p:spTree>
    <p:extLst>
      <p:ext uri="{BB962C8B-B14F-4D97-AF65-F5344CB8AC3E}">
        <p14:creationId xmlns:p14="http://schemas.microsoft.com/office/powerpoint/2010/main" val="3225241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905144"/>
            <a:ext cx="8160063" cy="4354160"/>
          </a:xfrm>
        </p:spPr>
        <p:txBody>
          <a:bodyPr>
            <a:normAutofit fontScale="62500" lnSpcReduction="20000"/>
          </a:bodyPr>
          <a:lstStyle/>
          <a:p>
            <a:pPr algn="l"/>
            <a:endParaRPr lang="en-US" b="1" u="sng" dirty="0" smtClean="0"/>
          </a:p>
          <a:p>
            <a:pPr algn="l"/>
            <a:endParaRPr lang="en-US" b="1" u="sng" dirty="0"/>
          </a:p>
          <a:p>
            <a:pPr algn="l"/>
            <a:r>
              <a:rPr lang="en-US" sz="3800" b="1" u="sng" dirty="0" smtClean="0"/>
              <a:t>How do we get this mind?</a:t>
            </a:r>
          </a:p>
          <a:p>
            <a:pPr algn="l"/>
            <a:r>
              <a:rPr lang="en-US" sz="3800" i="1" dirty="0" err="1"/>
              <a:t>Heb</a:t>
            </a:r>
            <a:r>
              <a:rPr lang="en-US" sz="3800" i="1" dirty="0"/>
              <a:t> 4:12 For the word of God [is] quick, and powerful, and sharper than any </a:t>
            </a:r>
            <a:r>
              <a:rPr lang="en-US" sz="3800" i="1" dirty="0" err="1"/>
              <a:t>twoedged</a:t>
            </a:r>
            <a:r>
              <a:rPr lang="en-US" sz="3800" i="1" dirty="0"/>
              <a:t> sword, piercing even to the dividing asunder of soul and spirit, and of the joints and marrow, and [is] a discerner of the thoughts and intents of the heart</a:t>
            </a:r>
            <a:r>
              <a:rPr lang="en-US" sz="3800" i="1" dirty="0" smtClean="0"/>
              <a:t>.</a:t>
            </a:r>
          </a:p>
          <a:p>
            <a:pPr algn="l"/>
            <a:endParaRPr lang="en-US" i="1" dirty="0"/>
          </a:p>
          <a:p>
            <a:pPr algn="l"/>
            <a:r>
              <a:rPr lang="en-US" sz="5100" dirty="0" smtClean="0"/>
              <a:t>A living sacrifice is cut by the word and set a fire by the Spirit – a sweet </a:t>
            </a:r>
            <a:r>
              <a:rPr lang="en-US" sz="5100" dirty="0" err="1" smtClean="0"/>
              <a:t>savour</a:t>
            </a:r>
            <a:r>
              <a:rPr lang="en-US" sz="5100" dirty="0" smtClean="0"/>
              <a:t> before  God</a:t>
            </a:r>
            <a:r>
              <a:rPr lang="en-US" dirty="0" smtClean="0"/>
              <a:t/>
            </a:r>
            <a:br>
              <a:rPr lang="en-US" dirty="0" smtClean="0"/>
            </a:br>
            <a:endParaRPr lang="en-US" b="1" u="sng" dirty="0" smtClean="0"/>
          </a:p>
          <a:p>
            <a:pPr algn="l"/>
            <a:endParaRPr lang="en-US" b="1" u="sng" dirty="0"/>
          </a:p>
          <a:p>
            <a:pPr algn="l"/>
            <a:endParaRPr lang="en-US" b="1" u="sng" dirty="0" smtClean="0"/>
          </a:p>
          <a:p>
            <a:pPr algn="l"/>
            <a:endParaRPr lang="en-US" b="1" u="sng" dirty="0"/>
          </a:p>
          <a:p>
            <a:pPr algn="l"/>
            <a:endParaRPr lang="en-US" b="1" u="sng" dirty="0" smtClean="0"/>
          </a:p>
          <a:p>
            <a:pPr algn="l"/>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716259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endParaRPr lang="en-US" sz="4000" b="1" dirty="0" smtClean="0"/>
          </a:p>
          <a:p>
            <a:pPr algn="l"/>
            <a:endParaRPr lang="en-US" sz="4000" b="1" dirty="0"/>
          </a:p>
          <a:p>
            <a:pPr algn="l"/>
            <a:endParaRPr lang="en-US" sz="4000" b="1" dirty="0" smtClean="0"/>
          </a:p>
          <a:p>
            <a:pPr algn="l"/>
            <a:r>
              <a:rPr lang="en-US" sz="4400" b="1" u="sng" dirty="0"/>
              <a:t>The Gospel in Practice: </a:t>
            </a:r>
            <a:endParaRPr lang="en-US" sz="4400" b="1" u="sng" dirty="0" smtClean="0"/>
          </a:p>
          <a:p>
            <a:pPr algn="l"/>
            <a:r>
              <a:rPr lang="en-US" sz="4400" b="1" u="sng" dirty="0" smtClean="0"/>
              <a:t>A </a:t>
            </a:r>
            <a:r>
              <a:rPr lang="en-US" sz="4400" b="1" u="sng" dirty="0"/>
              <a:t>Living Sacrifice </a:t>
            </a:r>
            <a:endParaRPr lang="en-US" sz="4400" b="1" u="sng" dirty="0" smtClean="0"/>
          </a:p>
          <a:p>
            <a:pPr algn="l"/>
            <a:r>
              <a:rPr lang="en-US" b="1" u="sng" dirty="0" smtClean="0"/>
              <a:t>Romans 12:1-2</a:t>
            </a:r>
            <a:r>
              <a:rPr lang="en-US" dirty="0"/>
              <a:t/>
            </a:r>
            <a:br>
              <a:rPr lang="en-US" dirty="0"/>
            </a:br>
            <a:endParaRPr lang="en-US" sz="3200" b="1" dirty="0"/>
          </a:p>
        </p:txBody>
      </p:sp>
    </p:spTree>
    <p:extLst>
      <p:ext uri="{BB962C8B-B14F-4D97-AF65-F5344CB8AC3E}">
        <p14:creationId xmlns:p14="http://schemas.microsoft.com/office/powerpoint/2010/main" val="2277034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789340"/>
            <a:ext cx="8160063" cy="4354160"/>
          </a:xfrm>
        </p:spPr>
        <p:txBody>
          <a:bodyPr/>
          <a:lstStyle/>
          <a:p>
            <a:pPr algn="l"/>
            <a:r>
              <a:rPr lang="en-US" i="1" dirty="0"/>
              <a:t>Rom 12:1 I beseech you therefore, brethren, by the mercies of God, that ye present your bodies a living sacrifice, holy, acceptable unto God, [which is] your </a:t>
            </a:r>
            <a:r>
              <a:rPr lang="en-US" i="1" u="sng" dirty="0"/>
              <a:t>reasonable service</a:t>
            </a:r>
            <a:r>
              <a:rPr lang="en-US" i="1" dirty="0" smtClean="0"/>
              <a:t>.</a:t>
            </a:r>
          </a:p>
          <a:p>
            <a:pPr algn="l"/>
            <a:endParaRPr lang="en-US" i="1" dirty="0"/>
          </a:p>
          <a:p>
            <a:pPr algn="l"/>
            <a:r>
              <a:rPr lang="en-US" b="1" dirty="0" smtClean="0"/>
              <a:t>A living sacrifice is reasonable </a:t>
            </a:r>
            <a:endParaRPr lang="en-US" b="1" u="sng" dirty="0"/>
          </a:p>
          <a:p>
            <a:pPr marL="457200" indent="-457200" algn="l">
              <a:buFontTx/>
              <a:buChar char="-"/>
            </a:pP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885951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536619"/>
            <a:ext cx="8160063" cy="4354160"/>
          </a:xfrm>
        </p:spPr>
        <p:txBody>
          <a:bodyPr>
            <a:noAutofit/>
          </a:bodyPr>
          <a:lstStyle/>
          <a:p>
            <a:pPr algn="l"/>
            <a:endParaRPr lang="en-US" sz="2400" b="1" dirty="0" smtClean="0"/>
          </a:p>
          <a:p>
            <a:pPr algn="l" fontAlgn="base"/>
            <a:r>
              <a:rPr lang="en-US" u="sng" dirty="0"/>
              <a:t>The Christian Body is a Temple </a:t>
            </a:r>
          </a:p>
          <a:p>
            <a:pPr algn="l"/>
            <a:r>
              <a:rPr lang="en-US" i="1" dirty="0" smtClean="0"/>
              <a:t>1Co 6:19 </a:t>
            </a:r>
            <a:r>
              <a:rPr lang="en-US" i="1" dirty="0"/>
              <a:t>What? know ye not that your body is the temple of the Holy Ghost [which is] in you, which ye have of God, and ye are not your own?</a:t>
            </a:r>
            <a:endParaRPr lang="en-US" dirty="0"/>
          </a:p>
          <a:p>
            <a:pPr algn="l"/>
            <a:r>
              <a:rPr lang="en-US" dirty="0"/>
              <a:t/>
            </a:r>
            <a:br>
              <a:rPr lang="en-US" dirty="0"/>
            </a:br>
            <a:r>
              <a:rPr lang="en-US" sz="2400" dirty="0"/>
              <a:t/>
            </a:r>
            <a:br>
              <a:rPr lang="en-US" sz="2400" dirty="0"/>
            </a:br>
            <a:r>
              <a:rPr lang="en-US" sz="2400" dirty="0"/>
              <a:t/>
            </a:r>
            <a:br>
              <a:rPr lang="en-US" sz="2400" dirty="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b="1" dirty="0"/>
          </a:p>
        </p:txBody>
      </p:sp>
    </p:spTree>
    <p:extLst>
      <p:ext uri="{BB962C8B-B14F-4D97-AF65-F5344CB8AC3E}">
        <p14:creationId xmlns:p14="http://schemas.microsoft.com/office/powerpoint/2010/main" val="663573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05874"/>
            <a:ext cx="8160063" cy="4354160"/>
          </a:xfrm>
        </p:spPr>
        <p:txBody>
          <a:bodyPr/>
          <a:lstStyle/>
          <a:p>
            <a:pPr algn="l" fontAlgn="base"/>
            <a:endParaRPr lang="en-US" dirty="0" smtClean="0"/>
          </a:p>
          <a:p>
            <a:pPr algn="l" fontAlgn="base"/>
            <a:r>
              <a:rPr lang="en-US" u="sng" dirty="0" smtClean="0"/>
              <a:t>...</a:t>
            </a:r>
            <a:r>
              <a:rPr lang="en-US" u="sng" dirty="0"/>
              <a:t>because the Spirit lives in you</a:t>
            </a:r>
          </a:p>
          <a:p>
            <a:pPr algn="l"/>
            <a:r>
              <a:rPr lang="en-US" i="1" dirty="0" smtClean="0"/>
              <a:t>Rom 8:9 </a:t>
            </a:r>
            <a:r>
              <a:rPr lang="en-US" i="1" dirty="0"/>
              <a:t>But ye are not in the flesh, but in the Spirit, if so be that the Spirit of God dwell in you. Now if any man have not the Spirit of Christ, he is none of his.</a:t>
            </a:r>
            <a:endParaRPr lang="en-US" dirty="0"/>
          </a:p>
          <a:p>
            <a:pPr algn="l"/>
            <a:r>
              <a:rPr lang="en-US" dirty="0"/>
              <a:t/>
            </a:r>
            <a:br>
              <a:rPr lang="en-US" dirty="0"/>
            </a:br>
            <a:endParaRPr lang="en-US" u="sng" dirty="0"/>
          </a:p>
          <a:p>
            <a:pPr marL="457200" indent="-457200" algn="l">
              <a:buFontTx/>
              <a:buChar char="-"/>
            </a:pPr>
            <a:endParaRPr lang="en-US" u="sng" dirty="0" smtClean="0"/>
          </a:p>
          <a:p>
            <a:pPr marL="457200" indent="-457200" algn="l">
              <a:buFontTx/>
              <a:buChar char="-"/>
            </a:pPr>
            <a:endParaRPr lang="en-US" u="sng" dirty="0"/>
          </a:p>
          <a:p>
            <a:pPr marL="457200" indent="-457200" algn="l">
              <a:buFontTx/>
              <a:buChar char="-"/>
            </a:pPr>
            <a:endParaRPr lang="en-US" u="sng" dirty="0" smtClean="0"/>
          </a:p>
        </p:txBody>
      </p:sp>
    </p:spTree>
    <p:extLst>
      <p:ext uri="{BB962C8B-B14F-4D97-AF65-F5344CB8AC3E}">
        <p14:creationId xmlns:p14="http://schemas.microsoft.com/office/powerpoint/2010/main" val="288509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939575"/>
            <a:ext cx="8160063" cy="4354160"/>
          </a:xfrm>
        </p:spPr>
        <p:txBody>
          <a:bodyPr>
            <a:noAutofit/>
          </a:bodyPr>
          <a:lstStyle/>
          <a:p>
            <a:pPr algn="l"/>
            <a:endParaRPr lang="en-US" sz="2400" b="1" dirty="0" smtClean="0"/>
          </a:p>
          <a:p>
            <a:pPr algn="l" fontAlgn="base"/>
            <a:r>
              <a:rPr lang="en-US" u="sng" dirty="0"/>
              <a:t>It is our privilege to live for him</a:t>
            </a:r>
          </a:p>
          <a:p>
            <a:pPr algn="l"/>
            <a:r>
              <a:rPr lang="en-US" i="1" dirty="0" err="1" smtClean="0"/>
              <a:t>Phl</a:t>
            </a:r>
            <a:r>
              <a:rPr lang="en-US" i="1" dirty="0" smtClean="0"/>
              <a:t> 1:20 </a:t>
            </a:r>
            <a:r>
              <a:rPr lang="en-US" i="1" dirty="0"/>
              <a:t>According to my earnest expectation and [my] hope, that in nothing I shall be ashamed, but [that] with all boldness, as always, [so] now also Christ shall be magnified in my body, whether [it be] by life, or by death.</a:t>
            </a:r>
            <a:endParaRPr lang="en-US" dirty="0"/>
          </a:p>
          <a:p>
            <a:pPr algn="l"/>
            <a:r>
              <a:rPr lang="en-US" dirty="0"/>
              <a:t/>
            </a:r>
            <a:br>
              <a:rPr lang="en-US"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endParaRPr lang="en-US" sz="2400" b="1" dirty="0"/>
          </a:p>
        </p:txBody>
      </p:sp>
    </p:spTree>
    <p:extLst>
      <p:ext uri="{BB962C8B-B14F-4D97-AF65-F5344CB8AC3E}">
        <p14:creationId xmlns:p14="http://schemas.microsoft.com/office/powerpoint/2010/main" val="1866347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789340"/>
            <a:ext cx="8160063" cy="4354160"/>
          </a:xfrm>
        </p:spPr>
        <p:txBody>
          <a:bodyPr/>
          <a:lstStyle/>
          <a:p>
            <a:pPr algn="l"/>
            <a:r>
              <a:rPr lang="en-US" i="1" dirty="0"/>
              <a:t>Rom 12:1 I beseech you therefore, brethren, by the mercies of God, that ye present your bodies a living sacrifice, </a:t>
            </a:r>
            <a:r>
              <a:rPr lang="en-US" i="1" u="sng" dirty="0"/>
              <a:t>holy, acceptable unto God</a:t>
            </a:r>
            <a:r>
              <a:rPr lang="en-US" i="1" dirty="0"/>
              <a:t>, [which is] your reasonable service</a:t>
            </a:r>
            <a:r>
              <a:rPr lang="en-US" i="1" dirty="0" smtClean="0"/>
              <a:t>.</a:t>
            </a:r>
          </a:p>
          <a:p>
            <a:pPr algn="l"/>
            <a:endParaRPr lang="en-US" i="1" dirty="0"/>
          </a:p>
          <a:p>
            <a:pPr algn="l"/>
            <a:r>
              <a:rPr lang="en-US" b="1" dirty="0" smtClean="0"/>
              <a:t>A living sacrifice is beneficial</a:t>
            </a:r>
            <a:endParaRPr lang="en-US" b="1" u="sng" dirty="0"/>
          </a:p>
          <a:p>
            <a:pPr marL="457200" indent="-457200" algn="l">
              <a:buFontTx/>
              <a:buChar char="-"/>
            </a:pP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306800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789340"/>
            <a:ext cx="8160063" cy="4354160"/>
          </a:xfrm>
        </p:spPr>
        <p:txBody>
          <a:bodyPr/>
          <a:lstStyle/>
          <a:p>
            <a:pPr algn="l"/>
            <a:r>
              <a:rPr lang="en-US" i="1" dirty="0" smtClean="0"/>
              <a:t>Col 1:9 </a:t>
            </a:r>
            <a:r>
              <a:rPr lang="en-US" i="1" dirty="0"/>
              <a:t>For this cause we also, since the day we heard [it], do not cease to pray for you, and to desire that ye might be filled with the knowledge of his will in all wisdom and spiritual understanding; 10 That ye might walk worthy of the Lord unto all pleasing, being fruitful in every good work, and increasing in the knowledge of God;</a:t>
            </a: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1963039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35027"/>
            <a:ext cx="8160063" cy="4354160"/>
          </a:xfrm>
        </p:spPr>
        <p:txBody>
          <a:bodyPr/>
          <a:lstStyle/>
          <a:p>
            <a:pPr algn="l"/>
            <a:r>
              <a:rPr lang="en-US" b="1" u="sng" dirty="0"/>
              <a:t>Three Types of Christian </a:t>
            </a:r>
            <a:r>
              <a:rPr lang="en-US" b="1" u="sng" dirty="0" smtClean="0"/>
              <a:t>Life</a:t>
            </a:r>
          </a:p>
          <a:p>
            <a:pPr algn="l"/>
            <a:r>
              <a:rPr lang="en-US" b="1" u="sng" dirty="0" smtClean="0"/>
              <a:t>1) Convenient </a:t>
            </a:r>
            <a:r>
              <a:rPr lang="en-US" dirty="0"/>
              <a:t>- is a Christian ruled by their senses.</a:t>
            </a: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1755079154"/>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6218</TotalTime>
  <Words>699</Words>
  <Application>Microsoft Office PowerPoint</Application>
  <PresentationFormat>On-screen Show (16:9)</PresentationFormat>
  <Paragraphs>123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Adelle-Regular</vt:lpstr>
      <vt:lpstr>Apple Chancery</vt:lpstr>
      <vt:lpstr>Arial</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Brandon Briscoe</cp:lastModifiedBy>
  <cp:revision>233</cp:revision>
  <dcterms:created xsi:type="dcterms:W3CDTF">2014-03-26T14:03:34Z</dcterms:created>
  <dcterms:modified xsi:type="dcterms:W3CDTF">2018-01-14T13:54:15Z</dcterms:modified>
</cp:coreProperties>
</file>