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727" r:id="rId2"/>
    <p:sldId id="750" r:id="rId3"/>
    <p:sldId id="771" r:id="rId4"/>
    <p:sldId id="788" r:id="rId5"/>
    <p:sldId id="791" r:id="rId6"/>
    <p:sldId id="789" r:id="rId7"/>
    <p:sldId id="790" r:id="rId8"/>
    <p:sldId id="741" r:id="rId9"/>
    <p:sldId id="772" r:id="rId10"/>
    <p:sldId id="792" r:id="rId11"/>
    <p:sldId id="793" r:id="rId12"/>
    <p:sldId id="794" r:id="rId13"/>
    <p:sldId id="795" r:id="rId14"/>
    <p:sldId id="796" r:id="rId15"/>
    <p:sldId id="797" r:id="rId16"/>
    <p:sldId id="798" r:id="rId17"/>
    <p:sldId id="799" r:id="rId18"/>
    <p:sldId id="800" r:id="rId19"/>
    <p:sldId id="801" r:id="rId20"/>
    <p:sldId id="802" r:id="rId21"/>
    <p:sldId id="803" r:id="rId22"/>
    <p:sldId id="804" r:id="rId23"/>
    <p:sldId id="805" r:id="rId24"/>
    <p:sldId id="806" r:id="rId25"/>
    <p:sldId id="807" r:id="rId26"/>
    <p:sldId id="808" r:id="rId27"/>
    <p:sldId id="809" r:id="rId2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87" autoAdjust="0"/>
    <p:restoredTop sz="94660"/>
  </p:normalViewPr>
  <p:slideViewPr>
    <p:cSldViewPr snapToGrid="0" snapToObjects="1">
      <p:cViewPr varScale="1">
        <p:scale>
          <a:sx n="90" d="100"/>
          <a:sy n="90" d="100"/>
        </p:scale>
        <p:origin x="948" y="6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rot="21381971">
            <a:off x="3614826" y="3410644"/>
            <a:ext cx="1883944" cy="211384"/>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rot="21381971">
            <a:off x="3614826" y="3410644"/>
            <a:ext cx="1883944" cy="211384"/>
          </a:xfrm>
        </p:spPr>
        <p:txBody>
          <a:bodyPr>
            <a:normAutofit/>
          </a:bodyPr>
          <a:lstStyle>
            <a:lvl1pPr>
              <a:defRPr sz="1600"/>
            </a:lvl1pPr>
          </a:lstStyle>
          <a:p>
            <a:pPr lvl="0"/>
            <a:r>
              <a:rPr lang="en-US" dirty="0"/>
              <a:t>Add Your Subtitle</a:t>
            </a:r>
          </a:p>
        </p:txBody>
      </p:sp>
      <p:sp>
        <p:nvSpPr>
          <p:cNvPr id="5" name="Title 1"/>
          <p:cNvSpPr>
            <a:spLocks noGrp="1"/>
          </p:cNvSpPr>
          <p:nvPr>
            <p:ph type="title" hasCustomPrompt="1"/>
          </p:nvPr>
        </p:nvSpPr>
        <p:spPr>
          <a:xfrm rot="21440812">
            <a:off x="1174096" y="1766750"/>
            <a:ext cx="6432012" cy="1591442"/>
          </a:xfrm>
        </p:spPr>
        <p:txBody>
          <a:body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1542143"/>
            <a:ext cx="8211824" cy="3239408"/>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2" name="Title 1"/>
          <p:cNvSpPr>
            <a:spLocks noGrp="1"/>
          </p:cNvSpPr>
          <p:nvPr>
            <p:ph type="title" hasCustomPrompt="1"/>
          </p:nvPr>
        </p:nvSpPr>
        <p:spPr>
          <a:xfrm rot="21427123">
            <a:off x="2891573" y="279539"/>
            <a:ext cx="3298948" cy="878548"/>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4/22/2018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1281213"/>
            <a:ext cx="8160063" cy="4354160"/>
          </a:xfrm>
        </p:spPr>
        <p:txBody>
          <a:bodyPr>
            <a:noAutofit/>
          </a:bodyPr>
          <a:lstStyle/>
          <a:p>
            <a:pPr algn="l"/>
            <a:endParaRPr lang="en-US" sz="4000" b="1" dirty="0"/>
          </a:p>
          <a:p>
            <a:pPr algn="l"/>
            <a:endParaRPr lang="en-US" sz="4000" b="1" dirty="0"/>
          </a:p>
          <a:p>
            <a:pPr algn="l"/>
            <a:endParaRPr lang="en-US" sz="4000" b="1" dirty="0"/>
          </a:p>
          <a:p>
            <a:pPr algn="l"/>
            <a:r>
              <a:rPr lang="en-US" sz="5400" b="1" u="sng" dirty="0"/>
              <a:t>The Gospel in Practice: Living for Unity</a:t>
            </a:r>
            <a:endParaRPr lang="en-US" sz="5400" dirty="0"/>
          </a:p>
          <a:p>
            <a:pPr algn="l"/>
            <a:r>
              <a:rPr lang="en-US" b="1" dirty="0"/>
              <a:t>Romans 14:1-20</a:t>
            </a:r>
            <a:endParaRPr lang="en-US" sz="4400" dirty="0"/>
          </a:p>
          <a:p>
            <a:pPr algn="l"/>
            <a:br>
              <a:rPr lang="en-US" sz="4400" dirty="0"/>
            </a:br>
            <a:br>
              <a:rPr lang="en-US" dirty="0"/>
            </a:br>
            <a:endParaRPr lang="en-US" sz="3200" b="1" dirty="0"/>
          </a:p>
        </p:txBody>
      </p:sp>
    </p:spTree>
    <p:extLst>
      <p:ext uri="{BB962C8B-B14F-4D97-AF65-F5344CB8AC3E}">
        <p14:creationId xmlns:p14="http://schemas.microsoft.com/office/powerpoint/2010/main" val="2277034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462253"/>
            <a:ext cx="8160063" cy="5222929"/>
          </a:xfrm>
        </p:spPr>
        <p:txBody>
          <a:bodyPr>
            <a:normAutofit/>
          </a:bodyPr>
          <a:lstStyle/>
          <a:p>
            <a:pPr algn="l" fontAlgn="base"/>
            <a:endParaRPr lang="en-US" b="1" u="sng" dirty="0"/>
          </a:p>
          <a:p>
            <a:pPr algn="l"/>
            <a:r>
              <a:rPr lang="en-US" sz="4000" b="1" u="sng" dirty="0"/>
              <a:t>The Real Issue</a:t>
            </a:r>
            <a:endParaRPr lang="en-US" sz="4000" b="1" dirty="0"/>
          </a:p>
          <a:p>
            <a:pPr algn="l"/>
            <a:endParaRPr lang="en-US" sz="3200" b="1" dirty="0"/>
          </a:p>
          <a:p>
            <a:pPr marL="514350" indent="-514350" algn="l">
              <a:buAutoNum type="arabicPeriod"/>
            </a:pPr>
            <a:r>
              <a:rPr lang="en-US" sz="3200" b="1" dirty="0"/>
              <a:t>The Issue for the Strong</a:t>
            </a:r>
          </a:p>
          <a:p>
            <a:pPr algn="l"/>
            <a:r>
              <a:rPr lang="en-US" sz="2400" b="1" dirty="0"/>
              <a:t>They were unkind when they should have been meek</a:t>
            </a:r>
          </a:p>
          <a:p>
            <a:pPr algn="l"/>
            <a:endParaRPr lang="en-US" sz="3200" b="1" dirty="0"/>
          </a:p>
          <a:p>
            <a:pPr algn="l"/>
            <a:br>
              <a:rPr lang="en-US" dirty="0"/>
            </a:br>
            <a:endParaRPr lang="en-US" u="sng" dirty="0"/>
          </a:p>
          <a:p>
            <a:pPr marL="457200" indent="-457200" algn="l">
              <a:buFontTx/>
              <a:buChar char="-"/>
            </a:pPr>
            <a:endParaRPr lang="en-US" u="sng" dirty="0"/>
          </a:p>
          <a:p>
            <a:pPr marL="457200" indent="-457200" algn="l">
              <a:buFontTx/>
              <a:buChar char="-"/>
            </a:pPr>
            <a:endParaRPr lang="en-US" u="sng" dirty="0"/>
          </a:p>
          <a:p>
            <a:pPr marL="457200" indent="-457200" algn="l">
              <a:buFontTx/>
              <a:buChar char="-"/>
            </a:pPr>
            <a:endParaRPr lang="en-US" u="sng" dirty="0"/>
          </a:p>
        </p:txBody>
      </p:sp>
    </p:spTree>
    <p:extLst>
      <p:ext uri="{BB962C8B-B14F-4D97-AF65-F5344CB8AC3E}">
        <p14:creationId xmlns:p14="http://schemas.microsoft.com/office/powerpoint/2010/main" val="681883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462253"/>
            <a:ext cx="8160063" cy="5222929"/>
          </a:xfrm>
        </p:spPr>
        <p:txBody>
          <a:bodyPr>
            <a:normAutofit/>
          </a:bodyPr>
          <a:lstStyle/>
          <a:p>
            <a:pPr algn="l" fontAlgn="base"/>
            <a:endParaRPr lang="en-US" b="1" u="sng" dirty="0"/>
          </a:p>
          <a:p>
            <a:pPr algn="l"/>
            <a:r>
              <a:rPr lang="en-US" sz="4000" b="1" u="sng" dirty="0"/>
              <a:t>The Real Issue</a:t>
            </a:r>
            <a:endParaRPr lang="en-US" sz="4000" b="1" dirty="0"/>
          </a:p>
          <a:p>
            <a:pPr algn="l"/>
            <a:endParaRPr lang="en-US" sz="3200" b="1" dirty="0"/>
          </a:p>
          <a:p>
            <a:pPr marL="514350" indent="-514350" algn="l">
              <a:buAutoNum type="arabicPeriod"/>
            </a:pPr>
            <a:r>
              <a:rPr lang="en-US" sz="3200" b="1" dirty="0"/>
              <a:t>The Issue for the Strong</a:t>
            </a:r>
          </a:p>
          <a:p>
            <a:pPr algn="l"/>
            <a:r>
              <a:rPr lang="en-US" sz="2400" b="1" dirty="0"/>
              <a:t>They were unkind when they should have been meek</a:t>
            </a:r>
          </a:p>
          <a:p>
            <a:pPr algn="l"/>
            <a:endParaRPr lang="en-US" sz="3200" b="1" dirty="0"/>
          </a:p>
          <a:p>
            <a:pPr algn="l"/>
            <a:br>
              <a:rPr lang="en-US" dirty="0"/>
            </a:br>
            <a:endParaRPr lang="en-US" u="sng" dirty="0"/>
          </a:p>
          <a:p>
            <a:pPr marL="457200" indent="-457200" algn="l">
              <a:buFontTx/>
              <a:buChar char="-"/>
            </a:pPr>
            <a:endParaRPr lang="en-US" u="sng" dirty="0"/>
          </a:p>
          <a:p>
            <a:pPr marL="457200" indent="-457200" algn="l">
              <a:buFontTx/>
              <a:buChar char="-"/>
            </a:pPr>
            <a:endParaRPr lang="en-US" u="sng" dirty="0"/>
          </a:p>
          <a:p>
            <a:pPr marL="457200" indent="-457200" algn="l">
              <a:buFontTx/>
              <a:buChar char="-"/>
            </a:pPr>
            <a:endParaRPr lang="en-US" u="sng" dirty="0"/>
          </a:p>
        </p:txBody>
      </p:sp>
    </p:spTree>
    <p:extLst>
      <p:ext uri="{BB962C8B-B14F-4D97-AF65-F5344CB8AC3E}">
        <p14:creationId xmlns:p14="http://schemas.microsoft.com/office/powerpoint/2010/main" val="784920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831085"/>
            <a:ext cx="8160063" cy="4354160"/>
          </a:xfrm>
        </p:spPr>
        <p:txBody>
          <a:bodyPr>
            <a:noAutofit/>
          </a:bodyPr>
          <a:lstStyle/>
          <a:p>
            <a:pPr algn="l"/>
            <a:endParaRPr lang="en-US" sz="4000" b="1" dirty="0"/>
          </a:p>
          <a:p>
            <a:pPr algn="l" fontAlgn="base"/>
            <a:endParaRPr lang="en-US" sz="4000" b="1" dirty="0"/>
          </a:p>
          <a:p>
            <a:pPr algn="l" fontAlgn="base"/>
            <a:endParaRPr lang="en-US" sz="4000" b="1" dirty="0"/>
          </a:p>
          <a:p>
            <a:pPr algn="l" fontAlgn="base"/>
            <a:endParaRPr lang="en-US" sz="4000" b="1" dirty="0"/>
          </a:p>
          <a:p>
            <a:pPr algn="l" fontAlgn="base"/>
            <a:endParaRPr lang="en-US" sz="4000" b="1" dirty="0"/>
          </a:p>
          <a:p>
            <a:pPr algn="l" fontAlgn="base"/>
            <a:endParaRPr lang="en-US" sz="4000" b="1" dirty="0"/>
          </a:p>
          <a:p>
            <a:pPr algn="l" fontAlgn="base"/>
            <a:r>
              <a:rPr lang="en-US" sz="4000" b="1" dirty="0"/>
              <a:t>KEY POINT #3</a:t>
            </a:r>
          </a:p>
          <a:p>
            <a:pPr algn="l" fontAlgn="base"/>
            <a:r>
              <a:rPr lang="en-US" b="1" dirty="0"/>
              <a:t>Our knowledge and liberty becomes dangerous to others when </a:t>
            </a:r>
            <a:r>
              <a:rPr lang="en-US" b="1"/>
              <a:t>we become puffed up.</a:t>
            </a:r>
            <a:br>
              <a:rPr lang="en-US" sz="4000" dirty="0"/>
            </a:br>
            <a:br>
              <a:rPr lang="en-US" sz="4000" dirty="0"/>
            </a:br>
            <a:br>
              <a:rPr lang="en-US" sz="4000" dirty="0"/>
            </a:br>
            <a:br>
              <a:rPr lang="en-US" sz="4000" dirty="0"/>
            </a:br>
            <a:br>
              <a:rPr lang="en-US" sz="4000" dirty="0"/>
            </a:br>
            <a:endParaRPr lang="en-US" sz="4000" b="1" dirty="0"/>
          </a:p>
        </p:txBody>
      </p:sp>
    </p:spTree>
    <p:extLst>
      <p:ext uri="{BB962C8B-B14F-4D97-AF65-F5344CB8AC3E}">
        <p14:creationId xmlns:p14="http://schemas.microsoft.com/office/powerpoint/2010/main" val="1247223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462253"/>
            <a:ext cx="8160063" cy="5222929"/>
          </a:xfrm>
        </p:spPr>
        <p:txBody>
          <a:bodyPr>
            <a:normAutofit/>
          </a:bodyPr>
          <a:lstStyle/>
          <a:p>
            <a:pPr algn="l" fontAlgn="base"/>
            <a:endParaRPr lang="en-US" b="1" u="sng" dirty="0"/>
          </a:p>
          <a:p>
            <a:pPr algn="l"/>
            <a:r>
              <a:rPr lang="en-US" i="1" dirty="0"/>
              <a:t>1Co 8:1 Now as touching things offered unto idols, we know that we all have knowledge. </a:t>
            </a:r>
            <a:r>
              <a:rPr lang="en-US" b="1" i="1" u="sng" dirty="0"/>
              <a:t>Knowledge </a:t>
            </a:r>
            <a:r>
              <a:rPr lang="en-US" b="1" i="1" u="sng" dirty="0" err="1"/>
              <a:t>puffeth</a:t>
            </a:r>
            <a:r>
              <a:rPr lang="en-US" b="1" i="1" u="sng" dirty="0"/>
              <a:t> up</a:t>
            </a:r>
            <a:r>
              <a:rPr lang="en-US" i="1" dirty="0"/>
              <a:t>, but charity </a:t>
            </a:r>
            <a:r>
              <a:rPr lang="en-US" i="1" dirty="0" err="1"/>
              <a:t>edifieth</a:t>
            </a:r>
            <a:r>
              <a:rPr lang="en-US" i="1" dirty="0"/>
              <a:t>. 2 And if any man think that he </a:t>
            </a:r>
            <a:r>
              <a:rPr lang="en-US" i="1" dirty="0" err="1"/>
              <a:t>knoweth</a:t>
            </a:r>
            <a:r>
              <a:rPr lang="en-US" i="1" dirty="0"/>
              <a:t> any thing, he </a:t>
            </a:r>
            <a:r>
              <a:rPr lang="en-US" i="1" dirty="0" err="1"/>
              <a:t>knoweth</a:t>
            </a:r>
            <a:r>
              <a:rPr lang="en-US" i="1" dirty="0"/>
              <a:t> nothing yet as he ought to know. 3 But if any man love God, the same is known of him.</a:t>
            </a:r>
            <a:br>
              <a:rPr lang="en-US" dirty="0"/>
            </a:br>
            <a:endParaRPr lang="en-US" u="sng" dirty="0"/>
          </a:p>
          <a:p>
            <a:pPr marL="457200" indent="-457200" algn="l">
              <a:buFontTx/>
              <a:buChar char="-"/>
            </a:pPr>
            <a:endParaRPr lang="en-US" u="sng" dirty="0"/>
          </a:p>
          <a:p>
            <a:pPr marL="457200" indent="-457200" algn="l">
              <a:buFontTx/>
              <a:buChar char="-"/>
            </a:pPr>
            <a:endParaRPr lang="en-US" u="sng" dirty="0"/>
          </a:p>
          <a:p>
            <a:pPr marL="457200" indent="-457200" algn="l">
              <a:buFontTx/>
              <a:buChar char="-"/>
            </a:pPr>
            <a:endParaRPr lang="en-US" u="sng" dirty="0"/>
          </a:p>
        </p:txBody>
      </p:sp>
    </p:spTree>
    <p:extLst>
      <p:ext uri="{BB962C8B-B14F-4D97-AF65-F5344CB8AC3E}">
        <p14:creationId xmlns:p14="http://schemas.microsoft.com/office/powerpoint/2010/main" val="121090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462253"/>
            <a:ext cx="8160063" cy="5222929"/>
          </a:xfrm>
        </p:spPr>
        <p:txBody>
          <a:bodyPr>
            <a:normAutofit fontScale="92500" lnSpcReduction="10000"/>
          </a:bodyPr>
          <a:lstStyle/>
          <a:p>
            <a:pPr algn="l" fontAlgn="base"/>
            <a:endParaRPr lang="en-US" b="1" u="sng" dirty="0"/>
          </a:p>
          <a:p>
            <a:pPr algn="l"/>
            <a:r>
              <a:rPr lang="en-US" sz="4000" b="1" u="sng" dirty="0"/>
              <a:t>The Real Issue</a:t>
            </a:r>
            <a:endParaRPr lang="en-US" sz="4000" b="1" dirty="0"/>
          </a:p>
          <a:p>
            <a:pPr algn="l"/>
            <a:endParaRPr lang="en-US" sz="3200" b="1" dirty="0"/>
          </a:p>
          <a:p>
            <a:pPr marL="514350" indent="-514350" algn="l">
              <a:buAutoNum type="arabicPeriod"/>
            </a:pPr>
            <a:r>
              <a:rPr lang="en-US" sz="3200" b="1" dirty="0"/>
              <a:t>The Issue for the Strong</a:t>
            </a:r>
          </a:p>
          <a:p>
            <a:pPr algn="l"/>
            <a:r>
              <a:rPr lang="en-US" sz="2400" b="1" dirty="0"/>
              <a:t>They were unkind when they should have been meek</a:t>
            </a:r>
          </a:p>
          <a:p>
            <a:pPr algn="l"/>
            <a:r>
              <a:rPr lang="en-US" sz="3200" b="1" dirty="0"/>
              <a:t>2. The Issue for the Weak</a:t>
            </a:r>
          </a:p>
          <a:p>
            <a:pPr algn="l"/>
            <a:r>
              <a:rPr lang="en-US" sz="2400" b="1" dirty="0"/>
              <a:t>They were judgmental when they should meek</a:t>
            </a:r>
          </a:p>
          <a:p>
            <a:pPr algn="l"/>
            <a:endParaRPr lang="en-US" sz="2400" b="1" dirty="0"/>
          </a:p>
          <a:p>
            <a:pPr algn="l"/>
            <a:endParaRPr lang="en-US" sz="3200" b="1" dirty="0"/>
          </a:p>
          <a:p>
            <a:pPr algn="l"/>
            <a:br>
              <a:rPr lang="en-US" dirty="0"/>
            </a:br>
            <a:endParaRPr lang="en-US" u="sng" dirty="0"/>
          </a:p>
          <a:p>
            <a:pPr marL="457200" indent="-457200" algn="l">
              <a:buFontTx/>
              <a:buChar char="-"/>
            </a:pPr>
            <a:endParaRPr lang="en-US" u="sng" dirty="0"/>
          </a:p>
          <a:p>
            <a:pPr marL="457200" indent="-457200" algn="l">
              <a:buFontTx/>
              <a:buChar char="-"/>
            </a:pPr>
            <a:endParaRPr lang="en-US" u="sng" dirty="0"/>
          </a:p>
          <a:p>
            <a:pPr marL="457200" indent="-457200" algn="l">
              <a:buFontTx/>
              <a:buChar char="-"/>
            </a:pPr>
            <a:endParaRPr lang="en-US" u="sng" dirty="0"/>
          </a:p>
        </p:txBody>
      </p:sp>
    </p:spTree>
    <p:extLst>
      <p:ext uri="{BB962C8B-B14F-4D97-AF65-F5344CB8AC3E}">
        <p14:creationId xmlns:p14="http://schemas.microsoft.com/office/powerpoint/2010/main" val="3345947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831085"/>
            <a:ext cx="8160063" cy="4354160"/>
          </a:xfrm>
        </p:spPr>
        <p:txBody>
          <a:bodyPr>
            <a:noAutofit/>
          </a:bodyPr>
          <a:lstStyle/>
          <a:p>
            <a:pPr algn="l"/>
            <a:endParaRPr lang="en-US" sz="4000" b="1" dirty="0"/>
          </a:p>
          <a:p>
            <a:pPr algn="l" fontAlgn="base"/>
            <a:endParaRPr lang="en-US" sz="4000" b="1" dirty="0"/>
          </a:p>
          <a:p>
            <a:pPr algn="l" fontAlgn="base"/>
            <a:endParaRPr lang="en-US" sz="4000" b="1" dirty="0"/>
          </a:p>
          <a:p>
            <a:pPr algn="l" fontAlgn="base"/>
            <a:endParaRPr lang="en-US" sz="4000" b="1" dirty="0"/>
          </a:p>
          <a:p>
            <a:pPr algn="l" fontAlgn="base"/>
            <a:endParaRPr lang="en-US" sz="4000" b="1" dirty="0"/>
          </a:p>
          <a:p>
            <a:pPr algn="l" fontAlgn="base"/>
            <a:endParaRPr lang="en-US" sz="4000" b="1" dirty="0"/>
          </a:p>
          <a:p>
            <a:pPr algn="l" fontAlgn="base"/>
            <a:r>
              <a:rPr lang="en-US" sz="4000" b="1" dirty="0"/>
              <a:t>KEY POINT #4</a:t>
            </a:r>
          </a:p>
          <a:p>
            <a:pPr algn="l" fontAlgn="base"/>
            <a:r>
              <a:rPr lang="en-US" b="1" dirty="0"/>
              <a:t>Extra biblical practices become dangerous when they are imposed on others</a:t>
            </a:r>
            <a:br>
              <a:rPr lang="en-US" sz="4000" dirty="0"/>
            </a:br>
            <a:br>
              <a:rPr lang="en-US" sz="4000" dirty="0"/>
            </a:br>
            <a:br>
              <a:rPr lang="en-US" sz="4000" dirty="0"/>
            </a:br>
            <a:br>
              <a:rPr lang="en-US" sz="4000" dirty="0"/>
            </a:br>
            <a:br>
              <a:rPr lang="en-US" sz="4000" dirty="0"/>
            </a:br>
            <a:endParaRPr lang="en-US" sz="4000" b="1" dirty="0"/>
          </a:p>
        </p:txBody>
      </p:sp>
    </p:spTree>
    <p:extLst>
      <p:ext uri="{BB962C8B-B14F-4D97-AF65-F5344CB8AC3E}">
        <p14:creationId xmlns:p14="http://schemas.microsoft.com/office/powerpoint/2010/main" val="4216148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462253"/>
            <a:ext cx="8160063" cy="5222929"/>
          </a:xfrm>
        </p:spPr>
        <p:txBody>
          <a:bodyPr>
            <a:normAutofit/>
          </a:bodyPr>
          <a:lstStyle/>
          <a:p>
            <a:pPr algn="l" fontAlgn="base"/>
            <a:endParaRPr lang="en-US" b="1" u="sng" dirty="0"/>
          </a:p>
          <a:p>
            <a:pPr algn="l"/>
            <a:r>
              <a:rPr lang="en-US" sz="4000" b="1" u="sng" dirty="0"/>
              <a:t>How to Avoid Disunity</a:t>
            </a:r>
            <a:endParaRPr lang="en-US" sz="4000" b="1" dirty="0"/>
          </a:p>
          <a:p>
            <a:pPr marL="514350" indent="-514350" algn="l">
              <a:buAutoNum type="arabicPeriod"/>
            </a:pPr>
            <a:r>
              <a:rPr lang="en-US" b="1" u="sng" dirty="0"/>
              <a:t>Receive the weak</a:t>
            </a:r>
          </a:p>
          <a:p>
            <a:pPr algn="l"/>
            <a:r>
              <a:rPr lang="en-US" i="1" dirty="0"/>
              <a:t>Rom 14:1 Him that is weak in the faith receive ye, [but] not to doubtful disputations.</a:t>
            </a:r>
            <a:endParaRPr lang="en-US" sz="3200" b="1" dirty="0"/>
          </a:p>
          <a:p>
            <a:pPr algn="l"/>
            <a:br>
              <a:rPr lang="en-US" dirty="0"/>
            </a:br>
            <a:endParaRPr lang="en-US" u="sng" dirty="0"/>
          </a:p>
          <a:p>
            <a:pPr marL="457200" indent="-457200" algn="l">
              <a:buFontTx/>
              <a:buChar char="-"/>
            </a:pPr>
            <a:endParaRPr lang="en-US" u="sng" dirty="0"/>
          </a:p>
          <a:p>
            <a:pPr marL="457200" indent="-457200" algn="l">
              <a:buFontTx/>
              <a:buChar char="-"/>
            </a:pPr>
            <a:endParaRPr lang="en-US" u="sng" dirty="0"/>
          </a:p>
          <a:p>
            <a:pPr marL="457200" indent="-457200" algn="l">
              <a:buFontTx/>
              <a:buChar char="-"/>
            </a:pPr>
            <a:endParaRPr lang="en-US" u="sng" dirty="0"/>
          </a:p>
        </p:txBody>
      </p:sp>
    </p:spTree>
    <p:extLst>
      <p:ext uri="{BB962C8B-B14F-4D97-AF65-F5344CB8AC3E}">
        <p14:creationId xmlns:p14="http://schemas.microsoft.com/office/powerpoint/2010/main" val="822574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462253"/>
            <a:ext cx="8160063" cy="5222929"/>
          </a:xfrm>
        </p:spPr>
        <p:txBody>
          <a:bodyPr>
            <a:normAutofit/>
          </a:bodyPr>
          <a:lstStyle/>
          <a:p>
            <a:pPr algn="l" fontAlgn="base"/>
            <a:endParaRPr lang="en-US" b="1" u="sng" dirty="0"/>
          </a:p>
          <a:p>
            <a:pPr algn="l"/>
            <a:r>
              <a:rPr lang="en-US" sz="4000" b="1" u="sng" dirty="0"/>
              <a:t>How to Avoid Disunity</a:t>
            </a:r>
            <a:endParaRPr lang="en-US" sz="4000" b="1" dirty="0"/>
          </a:p>
          <a:p>
            <a:pPr marL="514350" indent="-514350" algn="l">
              <a:buAutoNum type="arabicPeriod"/>
            </a:pPr>
            <a:r>
              <a:rPr lang="en-US" b="1" u="sng" dirty="0"/>
              <a:t>Receive the weak</a:t>
            </a:r>
          </a:p>
          <a:p>
            <a:pPr marL="514350" indent="-514350" algn="l">
              <a:buAutoNum type="arabicPeriod"/>
            </a:pPr>
            <a:r>
              <a:rPr lang="en-US" b="1" u="sng" dirty="0"/>
              <a:t>Don’t despise or judge one another</a:t>
            </a:r>
          </a:p>
          <a:p>
            <a:pPr algn="l"/>
            <a:r>
              <a:rPr lang="en-US" i="1" dirty="0"/>
              <a:t>Romans 14:3 Let not him that </a:t>
            </a:r>
            <a:r>
              <a:rPr lang="en-US" i="1" dirty="0" err="1"/>
              <a:t>eateth</a:t>
            </a:r>
            <a:r>
              <a:rPr lang="en-US" i="1" dirty="0"/>
              <a:t> despise him that </a:t>
            </a:r>
            <a:r>
              <a:rPr lang="en-US" i="1" dirty="0" err="1"/>
              <a:t>eateth</a:t>
            </a:r>
            <a:r>
              <a:rPr lang="en-US" i="1" dirty="0"/>
              <a:t> not; and let not him which </a:t>
            </a:r>
            <a:r>
              <a:rPr lang="en-US" i="1" dirty="0" err="1"/>
              <a:t>eateth</a:t>
            </a:r>
            <a:r>
              <a:rPr lang="en-US" i="1" dirty="0"/>
              <a:t> not judge him that </a:t>
            </a:r>
            <a:r>
              <a:rPr lang="en-US" i="1" dirty="0" err="1"/>
              <a:t>eateth</a:t>
            </a:r>
            <a:r>
              <a:rPr lang="en-US" i="1" dirty="0"/>
              <a:t>: for God hath received him. </a:t>
            </a:r>
            <a:br>
              <a:rPr lang="en-US" dirty="0"/>
            </a:br>
            <a:r>
              <a:rPr lang="en-US" dirty="0"/>
              <a:t>							</a:t>
            </a:r>
            <a:r>
              <a:rPr lang="en-US" b="1" i="1" dirty="0"/>
              <a:t>Why?</a:t>
            </a:r>
            <a:endParaRPr lang="en-US" b="1" i="1" u="sng" dirty="0"/>
          </a:p>
          <a:p>
            <a:pPr marL="457200" indent="-457200" algn="l">
              <a:buFontTx/>
              <a:buChar char="-"/>
            </a:pPr>
            <a:endParaRPr lang="en-US" u="sng" dirty="0"/>
          </a:p>
          <a:p>
            <a:pPr marL="457200" indent="-457200" algn="l">
              <a:buFontTx/>
              <a:buChar char="-"/>
            </a:pPr>
            <a:endParaRPr lang="en-US" u="sng" dirty="0"/>
          </a:p>
          <a:p>
            <a:pPr marL="457200" indent="-457200" algn="l">
              <a:buFontTx/>
              <a:buChar char="-"/>
            </a:pPr>
            <a:endParaRPr lang="en-US" u="sng" dirty="0"/>
          </a:p>
        </p:txBody>
      </p:sp>
    </p:spTree>
    <p:extLst>
      <p:ext uri="{BB962C8B-B14F-4D97-AF65-F5344CB8AC3E}">
        <p14:creationId xmlns:p14="http://schemas.microsoft.com/office/powerpoint/2010/main" val="2955385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462253"/>
            <a:ext cx="8160063" cy="5222929"/>
          </a:xfrm>
        </p:spPr>
        <p:txBody>
          <a:bodyPr>
            <a:normAutofit/>
          </a:bodyPr>
          <a:lstStyle/>
          <a:p>
            <a:pPr algn="l" fontAlgn="base"/>
            <a:endParaRPr lang="en-US" b="1" u="sng" dirty="0"/>
          </a:p>
          <a:p>
            <a:pPr algn="l"/>
            <a:r>
              <a:rPr lang="en-US" sz="4000" b="1" u="sng" dirty="0"/>
              <a:t>How to Avoid Disunity</a:t>
            </a:r>
            <a:endParaRPr lang="en-US" sz="4000" b="1" dirty="0"/>
          </a:p>
          <a:p>
            <a:pPr marL="514350" indent="-514350" algn="l">
              <a:buAutoNum type="arabicPeriod"/>
            </a:pPr>
            <a:r>
              <a:rPr lang="en-US" sz="2400" b="1" u="sng" dirty="0"/>
              <a:t>Receive the weak</a:t>
            </a:r>
          </a:p>
          <a:p>
            <a:pPr marL="514350" indent="-514350" algn="l">
              <a:buAutoNum type="arabicPeriod"/>
            </a:pPr>
            <a:r>
              <a:rPr lang="en-US" sz="2400" b="1" u="sng" dirty="0"/>
              <a:t>Don’t despise or judge one another – Why?</a:t>
            </a:r>
          </a:p>
          <a:p>
            <a:pPr algn="l"/>
            <a:r>
              <a:rPr lang="en-US" dirty="0"/>
              <a:t>	a. God has received each believer</a:t>
            </a:r>
          </a:p>
          <a:p>
            <a:pPr algn="l"/>
            <a:r>
              <a:rPr lang="en-US" i="1" dirty="0"/>
              <a:t>	3b...for God hath received him. </a:t>
            </a:r>
            <a:br>
              <a:rPr lang="en-US" dirty="0"/>
            </a:br>
            <a:endParaRPr lang="en-US" u="sng" dirty="0"/>
          </a:p>
          <a:p>
            <a:pPr marL="457200" indent="-457200" algn="l">
              <a:buFontTx/>
              <a:buChar char="-"/>
            </a:pPr>
            <a:endParaRPr lang="en-US" u="sng" dirty="0"/>
          </a:p>
          <a:p>
            <a:pPr marL="457200" indent="-457200" algn="l">
              <a:buFontTx/>
              <a:buChar char="-"/>
            </a:pPr>
            <a:endParaRPr lang="en-US" u="sng" dirty="0"/>
          </a:p>
          <a:p>
            <a:pPr marL="457200" indent="-457200" algn="l">
              <a:buFontTx/>
              <a:buChar char="-"/>
            </a:pPr>
            <a:endParaRPr lang="en-US" u="sng" dirty="0"/>
          </a:p>
        </p:txBody>
      </p:sp>
    </p:spTree>
    <p:extLst>
      <p:ext uri="{BB962C8B-B14F-4D97-AF65-F5344CB8AC3E}">
        <p14:creationId xmlns:p14="http://schemas.microsoft.com/office/powerpoint/2010/main" val="209843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462253"/>
            <a:ext cx="8160063" cy="5222929"/>
          </a:xfrm>
        </p:spPr>
        <p:txBody>
          <a:bodyPr>
            <a:normAutofit/>
          </a:bodyPr>
          <a:lstStyle/>
          <a:p>
            <a:pPr algn="l" fontAlgn="base"/>
            <a:endParaRPr lang="en-US" b="1" u="sng" dirty="0"/>
          </a:p>
          <a:p>
            <a:pPr algn="l"/>
            <a:r>
              <a:rPr lang="en-US" sz="4000" b="1" u="sng" dirty="0"/>
              <a:t>How to Avoid Disunity</a:t>
            </a:r>
            <a:endParaRPr lang="en-US" sz="4000" b="1" dirty="0"/>
          </a:p>
          <a:p>
            <a:pPr marL="514350" indent="-514350" algn="l">
              <a:buAutoNum type="arabicPeriod"/>
            </a:pPr>
            <a:r>
              <a:rPr lang="en-US" sz="2400" b="1" u="sng" dirty="0"/>
              <a:t>Receive the weak</a:t>
            </a:r>
          </a:p>
          <a:p>
            <a:pPr marL="514350" indent="-514350" algn="l">
              <a:buAutoNum type="arabicPeriod"/>
            </a:pPr>
            <a:r>
              <a:rPr lang="en-US" sz="2400" b="1" u="sng" dirty="0"/>
              <a:t>Don’t despise or judge one another – Why?</a:t>
            </a:r>
          </a:p>
          <a:p>
            <a:pPr algn="l"/>
            <a:r>
              <a:rPr lang="en-US" b="1" dirty="0"/>
              <a:t>	</a:t>
            </a:r>
            <a:r>
              <a:rPr lang="en-US" dirty="0"/>
              <a:t>a. God has received each believer v. 1</a:t>
            </a:r>
          </a:p>
          <a:p>
            <a:pPr algn="l"/>
            <a:r>
              <a:rPr lang="en-US" dirty="0"/>
              <a:t>	b. They are servants to their own master</a:t>
            </a:r>
            <a:br>
              <a:rPr lang="en-US" dirty="0"/>
            </a:br>
            <a:r>
              <a:rPr lang="en-US" i="1" dirty="0"/>
              <a:t>4 Who art thou that </a:t>
            </a:r>
            <a:r>
              <a:rPr lang="en-US" i="1" dirty="0" err="1"/>
              <a:t>judgest</a:t>
            </a:r>
            <a:r>
              <a:rPr lang="en-US" i="1" dirty="0"/>
              <a:t> another man's servant? to his own master he </a:t>
            </a:r>
            <a:r>
              <a:rPr lang="en-US" i="1" dirty="0" err="1"/>
              <a:t>standeth</a:t>
            </a:r>
            <a:r>
              <a:rPr lang="en-US" i="1" dirty="0"/>
              <a:t> or </a:t>
            </a:r>
            <a:r>
              <a:rPr lang="en-US" i="1" dirty="0" err="1"/>
              <a:t>falleth</a:t>
            </a:r>
            <a:r>
              <a:rPr lang="en-US" i="1" dirty="0"/>
              <a:t>. Yea, he shall be </a:t>
            </a:r>
            <a:r>
              <a:rPr lang="en-US" i="1" dirty="0" err="1"/>
              <a:t>holden</a:t>
            </a:r>
            <a:r>
              <a:rPr lang="en-US" i="1" dirty="0"/>
              <a:t> up: for God is able to make him stand. </a:t>
            </a:r>
            <a:endParaRPr lang="en-US" u="sng" dirty="0"/>
          </a:p>
          <a:p>
            <a:pPr marL="457200" indent="-457200" algn="l">
              <a:buFontTx/>
              <a:buChar char="-"/>
            </a:pPr>
            <a:endParaRPr lang="en-US" u="sng" dirty="0"/>
          </a:p>
          <a:p>
            <a:pPr marL="457200" indent="-457200" algn="l">
              <a:buFontTx/>
              <a:buChar char="-"/>
            </a:pPr>
            <a:endParaRPr lang="en-US" u="sng" dirty="0"/>
          </a:p>
          <a:p>
            <a:pPr marL="457200" indent="-457200" algn="l">
              <a:buFontTx/>
              <a:buChar char="-"/>
            </a:pPr>
            <a:endParaRPr lang="en-US" u="sng" dirty="0"/>
          </a:p>
        </p:txBody>
      </p:sp>
    </p:spTree>
    <p:extLst>
      <p:ext uri="{BB962C8B-B14F-4D97-AF65-F5344CB8AC3E}">
        <p14:creationId xmlns:p14="http://schemas.microsoft.com/office/powerpoint/2010/main" val="2098654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714045"/>
            <a:ext cx="8160063" cy="5222929"/>
          </a:xfrm>
        </p:spPr>
        <p:txBody>
          <a:bodyPr/>
          <a:lstStyle/>
          <a:p>
            <a:pPr algn="l" fontAlgn="base"/>
            <a:endParaRPr lang="en-US" b="1" u="sng" dirty="0"/>
          </a:p>
          <a:p>
            <a:pPr algn="l"/>
            <a:r>
              <a:rPr lang="en-US" sz="4000" b="1" u="sng" dirty="0"/>
              <a:t>Difference &amp; Division</a:t>
            </a:r>
            <a:br>
              <a:rPr lang="en-US" dirty="0"/>
            </a:br>
            <a:endParaRPr lang="en-US" dirty="0"/>
          </a:p>
          <a:p>
            <a:pPr marL="457200" indent="-457200" algn="l">
              <a:buFontTx/>
              <a:buChar char="-"/>
            </a:pPr>
            <a:r>
              <a:rPr lang="en-US" sz="2400" dirty="0"/>
              <a:t>Some wanted to continue practicing ceremony and law of the O.T.</a:t>
            </a:r>
          </a:p>
          <a:p>
            <a:pPr marL="457200" indent="-457200" algn="l">
              <a:buFontTx/>
              <a:buChar char="-"/>
            </a:pPr>
            <a:r>
              <a:rPr lang="en-US" sz="2400" dirty="0"/>
              <a:t>Others knew their liberty in Jesus abolished the need for ceremony and law</a:t>
            </a:r>
          </a:p>
          <a:p>
            <a:pPr algn="l"/>
            <a:endParaRPr lang="en-US" u="sng" dirty="0"/>
          </a:p>
          <a:p>
            <a:pPr algn="l"/>
            <a:endParaRPr lang="en-US" u="sng" dirty="0"/>
          </a:p>
          <a:p>
            <a:pPr algn="l"/>
            <a:endParaRPr lang="en-US" u="sng" dirty="0"/>
          </a:p>
          <a:p>
            <a:pPr algn="l"/>
            <a:endParaRPr lang="en-US" u="sng" dirty="0"/>
          </a:p>
          <a:p>
            <a:pPr marL="457200" indent="-457200" algn="l">
              <a:buFontTx/>
              <a:buChar char="-"/>
            </a:pPr>
            <a:endParaRPr lang="en-US" u="sng" dirty="0"/>
          </a:p>
          <a:p>
            <a:pPr marL="457200" indent="-457200" algn="l">
              <a:buFontTx/>
              <a:buChar char="-"/>
            </a:pPr>
            <a:endParaRPr lang="en-US" u="sng" dirty="0"/>
          </a:p>
          <a:p>
            <a:pPr marL="457200" indent="-457200" algn="l">
              <a:buFontTx/>
              <a:buChar char="-"/>
            </a:pPr>
            <a:endParaRPr lang="en-US" u="sng" dirty="0"/>
          </a:p>
        </p:txBody>
      </p:sp>
    </p:spTree>
    <p:extLst>
      <p:ext uri="{BB962C8B-B14F-4D97-AF65-F5344CB8AC3E}">
        <p14:creationId xmlns:p14="http://schemas.microsoft.com/office/powerpoint/2010/main" val="2885951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462253"/>
            <a:ext cx="8160063" cy="5222929"/>
          </a:xfrm>
        </p:spPr>
        <p:txBody>
          <a:bodyPr>
            <a:normAutofit/>
          </a:bodyPr>
          <a:lstStyle/>
          <a:p>
            <a:pPr algn="l" fontAlgn="base"/>
            <a:endParaRPr lang="en-US" b="1" u="sng" dirty="0"/>
          </a:p>
          <a:p>
            <a:pPr algn="l"/>
            <a:r>
              <a:rPr lang="en-US" sz="4000" b="1" u="sng" dirty="0"/>
              <a:t>How to Avoid Disunity</a:t>
            </a:r>
            <a:endParaRPr lang="en-US" sz="4000" b="1" dirty="0"/>
          </a:p>
          <a:p>
            <a:pPr marL="514350" indent="-514350" algn="l">
              <a:buAutoNum type="arabicPeriod"/>
            </a:pPr>
            <a:r>
              <a:rPr lang="en-US" sz="2400" b="1" u="sng" dirty="0"/>
              <a:t>Receive the weak</a:t>
            </a:r>
          </a:p>
          <a:p>
            <a:pPr marL="514350" indent="-514350" algn="l">
              <a:buAutoNum type="arabicPeriod"/>
            </a:pPr>
            <a:r>
              <a:rPr lang="en-US" sz="2400" b="1" u="sng" dirty="0"/>
              <a:t>Don’t despise or judge one another – Why?</a:t>
            </a:r>
          </a:p>
          <a:p>
            <a:pPr algn="l"/>
            <a:r>
              <a:rPr lang="en-US" b="1" dirty="0"/>
              <a:t>	</a:t>
            </a:r>
            <a:r>
              <a:rPr lang="en-US" dirty="0"/>
              <a:t>a. God has received each believer v. 1</a:t>
            </a:r>
          </a:p>
          <a:p>
            <a:pPr algn="l"/>
            <a:r>
              <a:rPr lang="en-US" dirty="0"/>
              <a:t>	b. They are servants to their own 	master v. 4</a:t>
            </a:r>
          </a:p>
          <a:p>
            <a:pPr algn="l"/>
            <a:r>
              <a:rPr lang="en-US" dirty="0"/>
              <a:t>	c. They are accountable to God to live 	according to their own convictions</a:t>
            </a:r>
          </a:p>
          <a:p>
            <a:pPr marL="457200" indent="-457200" algn="l">
              <a:buFontTx/>
              <a:buChar char="-"/>
            </a:pPr>
            <a:endParaRPr lang="en-US" u="sng" dirty="0"/>
          </a:p>
          <a:p>
            <a:pPr marL="457200" indent="-457200" algn="l">
              <a:buFontTx/>
              <a:buChar char="-"/>
            </a:pPr>
            <a:endParaRPr lang="en-US" u="sng" dirty="0"/>
          </a:p>
        </p:txBody>
      </p:sp>
    </p:spTree>
    <p:extLst>
      <p:ext uri="{BB962C8B-B14F-4D97-AF65-F5344CB8AC3E}">
        <p14:creationId xmlns:p14="http://schemas.microsoft.com/office/powerpoint/2010/main" val="488764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462253"/>
            <a:ext cx="8160063" cy="5222929"/>
          </a:xfrm>
        </p:spPr>
        <p:txBody>
          <a:bodyPr>
            <a:normAutofit/>
          </a:bodyPr>
          <a:lstStyle/>
          <a:p>
            <a:pPr algn="l" fontAlgn="base"/>
            <a:endParaRPr lang="en-US" b="1" u="sng" dirty="0"/>
          </a:p>
          <a:p>
            <a:pPr algn="l"/>
            <a:r>
              <a:rPr lang="en-US" i="1" dirty="0"/>
              <a:t>6 He that </a:t>
            </a:r>
            <a:r>
              <a:rPr lang="en-US" i="1" dirty="0" err="1"/>
              <a:t>regardeth</a:t>
            </a:r>
            <a:r>
              <a:rPr lang="en-US" i="1" dirty="0"/>
              <a:t> the day, </a:t>
            </a:r>
            <a:r>
              <a:rPr lang="en-US" i="1" dirty="0" err="1"/>
              <a:t>regardeth</a:t>
            </a:r>
            <a:r>
              <a:rPr lang="en-US" i="1" dirty="0"/>
              <a:t> [it] unto the Lord; and he that </a:t>
            </a:r>
            <a:r>
              <a:rPr lang="en-US" i="1" dirty="0" err="1"/>
              <a:t>regardeth</a:t>
            </a:r>
            <a:r>
              <a:rPr lang="en-US" i="1" dirty="0"/>
              <a:t> not the day, to the Lord he doth not regard [it]. He that </a:t>
            </a:r>
            <a:r>
              <a:rPr lang="en-US" i="1" dirty="0" err="1"/>
              <a:t>eateth</a:t>
            </a:r>
            <a:r>
              <a:rPr lang="en-US" i="1" dirty="0"/>
              <a:t>, </a:t>
            </a:r>
            <a:r>
              <a:rPr lang="en-US" i="1" dirty="0" err="1"/>
              <a:t>eateth</a:t>
            </a:r>
            <a:r>
              <a:rPr lang="en-US" i="1" dirty="0"/>
              <a:t> to the Lord, for he giveth God thanks; and he that </a:t>
            </a:r>
            <a:r>
              <a:rPr lang="en-US" i="1" dirty="0" err="1"/>
              <a:t>eateth</a:t>
            </a:r>
            <a:r>
              <a:rPr lang="en-US" i="1" dirty="0"/>
              <a:t> not, to the Lord he </a:t>
            </a:r>
            <a:r>
              <a:rPr lang="en-US" i="1" dirty="0" err="1"/>
              <a:t>eateth</a:t>
            </a:r>
            <a:r>
              <a:rPr lang="en-US" i="1" dirty="0"/>
              <a:t> not, and giveth God thanks. </a:t>
            </a:r>
          </a:p>
          <a:p>
            <a:pPr algn="l"/>
            <a:endParaRPr lang="en-US" i="1" u="sng" dirty="0"/>
          </a:p>
          <a:p>
            <a:pPr algn="l"/>
            <a:endParaRPr lang="en-US" u="sng" dirty="0"/>
          </a:p>
          <a:p>
            <a:pPr marL="457200" indent="-457200" algn="l">
              <a:buFontTx/>
              <a:buChar char="-"/>
            </a:pPr>
            <a:endParaRPr lang="en-US" u="sng" dirty="0"/>
          </a:p>
        </p:txBody>
      </p:sp>
    </p:spTree>
    <p:extLst>
      <p:ext uri="{BB962C8B-B14F-4D97-AF65-F5344CB8AC3E}">
        <p14:creationId xmlns:p14="http://schemas.microsoft.com/office/powerpoint/2010/main" val="691747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289975"/>
            <a:ext cx="8160063" cy="5222929"/>
          </a:xfrm>
        </p:spPr>
        <p:txBody>
          <a:bodyPr>
            <a:normAutofit fontScale="92500" lnSpcReduction="10000"/>
          </a:bodyPr>
          <a:lstStyle/>
          <a:p>
            <a:pPr algn="l" fontAlgn="base"/>
            <a:endParaRPr lang="en-US" b="1" u="sng" dirty="0"/>
          </a:p>
          <a:p>
            <a:pPr algn="l"/>
            <a:r>
              <a:rPr lang="en-US" sz="2800" i="1" dirty="0"/>
              <a:t>7 For none of us </a:t>
            </a:r>
            <a:r>
              <a:rPr lang="en-US" sz="2800" i="1" dirty="0" err="1"/>
              <a:t>liveth</a:t>
            </a:r>
            <a:r>
              <a:rPr lang="en-US" sz="2800" i="1" dirty="0"/>
              <a:t> to himself, and no man </a:t>
            </a:r>
            <a:r>
              <a:rPr lang="en-US" sz="2800" i="1" dirty="0" err="1"/>
              <a:t>dieth</a:t>
            </a:r>
            <a:r>
              <a:rPr lang="en-US" sz="2800" i="1" dirty="0"/>
              <a:t> to himself. 8 For whether we live, we live unto the Lord; and whether we die, we die unto the Lord: whether we live therefore, or die, we are the Lord's. 9 For to this end Christ both died, and rose, and revived, that he might be Lord both of the dead and living. 10 But why dost thou judge thy brother? or why dost thou set at </a:t>
            </a:r>
            <a:r>
              <a:rPr lang="en-US" sz="2800" i="1" dirty="0" err="1"/>
              <a:t>nought</a:t>
            </a:r>
            <a:r>
              <a:rPr lang="en-US" sz="2800" i="1" dirty="0"/>
              <a:t> thy brother? for we shall all stand before the judgment seat of Christ. 11 For it is written, [As] I live, </a:t>
            </a:r>
            <a:r>
              <a:rPr lang="en-US" sz="2800" i="1" dirty="0" err="1"/>
              <a:t>saith</a:t>
            </a:r>
            <a:r>
              <a:rPr lang="en-US" sz="2800" i="1" dirty="0"/>
              <a:t> the Lord, every knee shall bow to me, and every tongue shall confess to God. 12 So then every one of us shall give account of himself to God. </a:t>
            </a:r>
            <a:endParaRPr lang="en-US" sz="2800" i="1" u="sng" dirty="0"/>
          </a:p>
          <a:p>
            <a:pPr algn="l"/>
            <a:endParaRPr lang="en-US" u="sng" dirty="0"/>
          </a:p>
          <a:p>
            <a:pPr marL="457200" indent="-457200" algn="l">
              <a:buFontTx/>
              <a:buChar char="-"/>
            </a:pPr>
            <a:endParaRPr lang="en-US" u="sng" dirty="0"/>
          </a:p>
        </p:txBody>
      </p:sp>
    </p:spTree>
    <p:extLst>
      <p:ext uri="{BB962C8B-B14F-4D97-AF65-F5344CB8AC3E}">
        <p14:creationId xmlns:p14="http://schemas.microsoft.com/office/powerpoint/2010/main" val="2532995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0"/>
            <a:ext cx="8160063" cy="5222929"/>
          </a:xfrm>
        </p:spPr>
        <p:txBody>
          <a:bodyPr>
            <a:normAutofit lnSpcReduction="10000"/>
          </a:bodyPr>
          <a:lstStyle/>
          <a:p>
            <a:pPr algn="l" fontAlgn="base"/>
            <a:endParaRPr lang="en-US" b="1" u="sng" dirty="0"/>
          </a:p>
          <a:p>
            <a:pPr algn="l"/>
            <a:r>
              <a:rPr lang="en-US" sz="4000" b="1" u="sng" dirty="0"/>
              <a:t>How to Avoid Disunity</a:t>
            </a:r>
            <a:endParaRPr lang="en-US" sz="4000" b="1" dirty="0"/>
          </a:p>
          <a:p>
            <a:pPr marL="514350" indent="-514350" algn="l">
              <a:buAutoNum type="arabicPeriod"/>
            </a:pPr>
            <a:r>
              <a:rPr lang="en-US" sz="2400" b="1" u="sng" dirty="0"/>
              <a:t>Receive the weak</a:t>
            </a:r>
          </a:p>
          <a:p>
            <a:pPr marL="514350" indent="-514350" algn="l">
              <a:buAutoNum type="arabicPeriod"/>
            </a:pPr>
            <a:r>
              <a:rPr lang="en-US" sz="2400" b="1" u="sng" dirty="0"/>
              <a:t>Don’t despise or judge one another – Why?</a:t>
            </a:r>
          </a:p>
          <a:p>
            <a:pPr algn="l"/>
            <a:r>
              <a:rPr lang="en-US" b="1" dirty="0"/>
              <a:t>	</a:t>
            </a:r>
            <a:r>
              <a:rPr lang="en-US" dirty="0"/>
              <a:t>a. God has received each believer v. 1</a:t>
            </a:r>
          </a:p>
          <a:p>
            <a:pPr algn="l"/>
            <a:r>
              <a:rPr lang="en-US" dirty="0"/>
              <a:t>	b. They are servants to their own 	master v. 4</a:t>
            </a:r>
          </a:p>
          <a:p>
            <a:pPr algn="l"/>
            <a:r>
              <a:rPr lang="en-US" dirty="0"/>
              <a:t>	c. They are accountable to God to live 	according to their own convictions v. 6</a:t>
            </a:r>
          </a:p>
          <a:p>
            <a:pPr algn="l"/>
            <a:r>
              <a:rPr lang="en-US" dirty="0"/>
              <a:t>	d. We live to seek unity v. 13-23</a:t>
            </a:r>
          </a:p>
          <a:p>
            <a:pPr marL="457200" indent="-457200" algn="l">
              <a:buFontTx/>
              <a:buChar char="-"/>
            </a:pPr>
            <a:endParaRPr lang="en-US" u="sng" dirty="0"/>
          </a:p>
          <a:p>
            <a:pPr marL="457200" indent="-457200" algn="l">
              <a:buFontTx/>
              <a:buChar char="-"/>
            </a:pPr>
            <a:endParaRPr lang="en-US" u="sng" dirty="0"/>
          </a:p>
        </p:txBody>
      </p:sp>
    </p:spTree>
    <p:extLst>
      <p:ext uri="{BB962C8B-B14F-4D97-AF65-F5344CB8AC3E}">
        <p14:creationId xmlns:p14="http://schemas.microsoft.com/office/powerpoint/2010/main" val="505891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0"/>
            <a:ext cx="8160063" cy="5222929"/>
          </a:xfrm>
        </p:spPr>
        <p:txBody>
          <a:bodyPr>
            <a:normAutofit lnSpcReduction="10000"/>
          </a:bodyPr>
          <a:lstStyle/>
          <a:p>
            <a:pPr algn="l" fontAlgn="base"/>
            <a:endParaRPr lang="en-US" b="1" u="sng" dirty="0"/>
          </a:p>
          <a:p>
            <a:pPr algn="l"/>
            <a:r>
              <a:rPr lang="en-US" sz="4000" b="1" u="sng" dirty="0"/>
              <a:t>How to Avoid Disunity</a:t>
            </a:r>
            <a:endParaRPr lang="en-US" sz="4000" b="1" dirty="0"/>
          </a:p>
          <a:p>
            <a:pPr marL="514350" indent="-514350" algn="l">
              <a:buAutoNum type="arabicPeriod"/>
            </a:pPr>
            <a:r>
              <a:rPr lang="en-US" sz="2400" b="1" u="sng" dirty="0"/>
              <a:t>Receive the weak</a:t>
            </a:r>
          </a:p>
          <a:p>
            <a:pPr marL="514350" indent="-514350" algn="l">
              <a:buAutoNum type="arabicPeriod"/>
            </a:pPr>
            <a:r>
              <a:rPr lang="en-US" sz="2400" b="1" u="sng" dirty="0"/>
              <a:t>Don’t despise or judge one another – Why?</a:t>
            </a:r>
          </a:p>
          <a:p>
            <a:pPr algn="l"/>
            <a:r>
              <a:rPr lang="en-US" b="1" dirty="0"/>
              <a:t>	</a:t>
            </a:r>
            <a:r>
              <a:rPr lang="en-US" dirty="0"/>
              <a:t>a. God has received each believer v. 1</a:t>
            </a:r>
          </a:p>
          <a:p>
            <a:pPr algn="l"/>
            <a:r>
              <a:rPr lang="en-US" dirty="0"/>
              <a:t>	b. They are servants to their own 	master v. 4</a:t>
            </a:r>
          </a:p>
          <a:p>
            <a:pPr algn="l"/>
            <a:r>
              <a:rPr lang="en-US" dirty="0"/>
              <a:t>	c. They are accountable to God to live 	according to their own convictions v. 6</a:t>
            </a:r>
          </a:p>
          <a:p>
            <a:pPr algn="l"/>
            <a:r>
              <a:rPr lang="en-US" dirty="0"/>
              <a:t>	d. We live to seek unity v. 13-23</a:t>
            </a:r>
          </a:p>
          <a:p>
            <a:pPr marL="457200" indent="-457200" algn="l">
              <a:buFontTx/>
              <a:buChar char="-"/>
            </a:pPr>
            <a:endParaRPr lang="en-US" u="sng" dirty="0"/>
          </a:p>
          <a:p>
            <a:pPr marL="457200" indent="-457200" algn="l">
              <a:buFontTx/>
              <a:buChar char="-"/>
            </a:pPr>
            <a:endParaRPr lang="en-US" u="sng" dirty="0"/>
          </a:p>
        </p:txBody>
      </p:sp>
    </p:spTree>
    <p:extLst>
      <p:ext uri="{BB962C8B-B14F-4D97-AF65-F5344CB8AC3E}">
        <p14:creationId xmlns:p14="http://schemas.microsoft.com/office/powerpoint/2010/main" val="946086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0"/>
            <a:ext cx="8160063" cy="5222929"/>
          </a:xfrm>
        </p:spPr>
        <p:txBody>
          <a:bodyPr>
            <a:normAutofit fontScale="77500" lnSpcReduction="20000"/>
          </a:bodyPr>
          <a:lstStyle/>
          <a:p>
            <a:pPr algn="l" fontAlgn="base"/>
            <a:endParaRPr lang="en-US" b="1" u="sng" dirty="0"/>
          </a:p>
          <a:p>
            <a:pPr algn="l"/>
            <a:r>
              <a:rPr lang="en-US" i="1" dirty="0"/>
              <a:t>13 Let us not therefore judge one another any more: but judge this rather, </a:t>
            </a:r>
            <a:r>
              <a:rPr lang="en-US" i="1" u="sng" dirty="0"/>
              <a:t>that no man put a </a:t>
            </a:r>
            <a:r>
              <a:rPr lang="en-US" i="1" u="sng" dirty="0" err="1"/>
              <a:t>stumblingblock</a:t>
            </a:r>
            <a:r>
              <a:rPr lang="en-US" i="1" u="sng" dirty="0"/>
              <a:t> or an occasion to fall in [his] brother's way. </a:t>
            </a:r>
            <a:r>
              <a:rPr lang="en-US" i="1" dirty="0"/>
              <a:t>14 I know, and am persuaded by the Lord Jesus, that [there is] nothing unclean of itself: but to him that </a:t>
            </a:r>
            <a:r>
              <a:rPr lang="en-US" i="1" dirty="0" err="1"/>
              <a:t>esteemeth</a:t>
            </a:r>
            <a:r>
              <a:rPr lang="en-US" i="1" dirty="0"/>
              <a:t> any thing to be unclean, to him [it is] unclean. 15 </a:t>
            </a:r>
            <a:r>
              <a:rPr lang="en-US" i="1" u="sng" dirty="0"/>
              <a:t>But if thy brother be grieved with [thy] meat, now </a:t>
            </a:r>
            <a:r>
              <a:rPr lang="en-US" i="1" u="sng" dirty="0" err="1"/>
              <a:t>walkest</a:t>
            </a:r>
            <a:r>
              <a:rPr lang="en-US" i="1" u="sng" dirty="0"/>
              <a:t> thou not charitably. </a:t>
            </a:r>
            <a:r>
              <a:rPr lang="en-US" i="1" dirty="0"/>
              <a:t>Destroy not him with thy meat, for whom Christ died. 16 Let not then your good be evil spoken of: 17 For the kingdom of God is not meat and drink; but righteousness, and peace, and joy in the Holy Ghost. 18 For he that in these things </a:t>
            </a:r>
            <a:r>
              <a:rPr lang="en-US" i="1" dirty="0" err="1"/>
              <a:t>serveth</a:t>
            </a:r>
            <a:r>
              <a:rPr lang="en-US" i="1" dirty="0"/>
              <a:t> Christ [is] acceptable to God, and approved of men. </a:t>
            </a:r>
            <a:br>
              <a:rPr lang="en-US" sz="4000" dirty="0"/>
            </a:br>
            <a:endParaRPr lang="en-US" u="sng" dirty="0"/>
          </a:p>
          <a:p>
            <a:pPr marL="457200" indent="-457200" algn="l">
              <a:buFontTx/>
              <a:buChar char="-"/>
            </a:pPr>
            <a:endParaRPr lang="en-US" u="sng" dirty="0"/>
          </a:p>
        </p:txBody>
      </p:sp>
    </p:spTree>
    <p:extLst>
      <p:ext uri="{BB962C8B-B14F-4D97-AF65-F5344CB8AC3E}">
        <p14:creationId xmlns:p14="http://schemas.microsoft.com/office/powerpoint/2010/main" val="615603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0"/>
            <a:ext cx="8160063" cy="5222929"/>
          </a:xfrm>
        </p:spPr>
        <p:txBody>
          <a:bodyPr>
            <a:normAutofit/>
          </a:bodyPr>
          <a:lstStyle/>
          <a:p>
            <a:pPr algn="l" fontAlgn="base"/>
            <a:endParaRPr lang="en-US" sz="2300" b="1" u="sng" dirty="0"/>
          </a:p>
          <a:p>
            <a:pPr algn="l"/>
            <a:r>
              <a:rPr lang="en-US" sz="2300" i="1" u="sng" dirty="0"/>
              <a:t>19 Let us therefore follow after the things which make for peace, and things wherewith one may edify another. </a:t>
            </a:r>
            <a:r>
              <a:rPr lang="en-US" sz="2300" i="1" dirty="0"/>
              <a:t>20 For meat destroy not the work of God. All things indeed [are] pure; but [it is] evil for that man who </a:t>
            </a:r>
            <a:r>
              <a:rPr lang="en-US" sz="2300" i="1" dirty="0" err="1"/>
              <a:t>eateth</a:t>
            </a:r>
            <a:r>
              <a:rPr lang="en-US" sz="2300" i="1" dirty="0"/>
              <a:t> with offence. 21 [It is] good neither to eat flesh, nor to drink wine, nor [any thing] whereby thy brother </a:t>
            </a:r>
            <a:r>
              <a:rPr lang="en-US" sz="2300" i="1" dirty="0" err="1"/>
              <a:t>stumbleth</a:t>
            </a:r>
            <a:r>
              <a:rPr lang="en-US" sz="2300" i="1" dirty="0"/>
              <a:t>, or is offended, or is made weak. 22 Hast thou faith? have [it] to thyself before God. Happy [is] he that </a:t>
            </a:r>
            <a:r>
              <a:rPr lang="en-US" sz="2300" i="1" dirty="0" err="1"/>
              <a:t>condemneth</a:t>
            </a:r>
            <a:r>
              <a:rPr lang="en-US" sz="2300" i="1" dirty="0"/>
              <a:t> not himself in that thing which he </a:t>
            </a:r>
            <a:r>
              <a:rPr lang="en-US" sz="2300" i="1" dirty="0" err="1"/>
              <a:t>alloweth</a:t>
            </a:r>
            <a:r>
              <a:rPr lang="en-US" sz="2300" i="1" dirty="0"/>
              <a:t>. 23 And he that </a:t>
            </a:r>
            <a:r>
              <a:rPr lang="en-US" sz="2300" i="1" dirty="0" err="1"/>
              <a:t>doubteth</a:t>
            </a:r>
            <a:r>
              <a:rPr lang="en-US" sz="2300" i="1" dirty="0"/>
              <a:t> is damned if he eat, because [he </a:t>
            </a:r>
            <a:r>
              <a:rPr lang="en-US" sz="2300" i="1" dirty="0" err="1"/>
              <a:t>eateth</a:t>
            </a:r>
            <a:r>
              <a:rPr lang="en-US" sz="2300" i="1" dirty="0"/>
              <a:t>] not of faith: for whatsoever [is] not of faith is sin.</a:t>
            </a:r>
            <a:endParaRPr lang="en-US" sz="2300" dirty="0"/>
          </a:p>
          <a:p>
            <a:pPr marL="457200" indent="-457200" algn="l">
              <a:buFontTx/>
              <a:buChar char="-"/>
            </a:pPr>
            <a:endParaRPr lang="en-US" sz="2300" u="sng" dirty="0"/>
          </a:p>
        </p:txBody>
      </p:sp>
    </p:spTree>
    <p:extLst>
      <p:ext uri="{BB962C8B-B14F-4D97-AF65-F5344CB8AC3E}">
        <p14:creationId xmlns:p14="http://schemas.microsoft.com/office/powerpoint/2010/main" val="661206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0"/>
            <a:ext cx="8160063" cy="5222929"/>
          </a:xfrm>
        </p:spPr>
        <p:txBody>
          <a:bodyPr>
            <a:normAutofit/>
          </a:bodyPr>
          <a:lstStyle/>
          <a:p>
            <a:pPr algn="l" fontAlgn="base"/>
            <a:endParaRPr lang="en-US" sz="2300" b="1" u="sng" dirty="0"/>
          </a:p>
          <a:p>
            <a:pPr algn="l"/>
            <a:r>
              <a:rPr lang="en-US" b="1"/>
              <a:t>Are you seeking unity? </a:t>
            </a:r>
            <a:endParaRPr lang="en-US" sz="2300" u="sng" dirty="0"/>
          </a:p>
        </p:txBody>
      </p:sp>
    </p:spTree>
    <p:extLst>
      <p:ext uri="{BB962C8B-B14F-4D97-AF65-F5344CB8AC3E}">
        <p14:creationId xmlns:p14="http://schemas.microsoft.com/office/powerpoint/2010/main" val="1431924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263471"/>
            <a:ext cx="8160063" cy="5222929"/>
          </a:xfrm>
        </p:spPr>
        <p:txBody>
          <a:bodyPr/>
          <a:lstStyle/>
          <a:p>
            <a:pPr algn="l" fontAlgn="base"/>
            <a:endParaRPr lang="en-US" b="1" u="sng" dirty="0"/>
          </a:p>
          <a:p>
            <a:pPr algn="l"/>
            <a:r>
              <a:rPr lang="en-US" sz="4000" b="1" u="sng" dirty="0"/>
              <a:t>Difference &amp; Division</a:t>
            </a:r>
          </a:p>
          <a:p>
            <a:pPr algn="l"/>
            <a:r>
              <a:rPr lang="en-US" sz="3200" b="1" dirty="0"/>
              <a:t>Issue #1 – Concerning meats</a:t>
            </a:r>
          </a:p>
          <a:p>
            <a:pPr algn="l"/>
            <a:endParaRPr lang="en-US" sz="3200" b="1" dirty="0"/>
          </a:p>
          <a:p>
            <a:pPr algn="l"/>
            <a:endParaRPr lang="en-US" sz="3200" b="1" dirty="0"/>
          </a:p>
          <a:p>
            <a:pPr algn="l"/>
            <a:endParaRPr lang="en-US" sz="3200" b="1" dirty="0"/>
          </a:p>
          <a:p>
            <a:pPr algn="l"/>
            <a:br>
              <a:rPr lang="en-US" dirty="0"/>
            </a:br>
            <a:endParaRPr lang="en-US" u="sng" dirty="0"/>
          </a:p>
          <a:p>
            <a:pPr marL="457200" indent="-457200" algn="l">
              <a:buFontTx/>
              <a:buChar char="-"/>
            </a:pPr>
            <a:endParaRPr lang="en-US" u="sng" dirty="0"/>
          </a:p>
          <a:p>
            <a:pPr marL="457200" indent="-457200" algn="l">
              <a:buFontTx/>
              <a:buChar char="-"/>
            </a:pPr>
            <a:endParaRPr lang="en-US" u="sng" dirty="0"/>
          </a:p>
          <a:p>
            <a:pPr marL="457200" indent="-457200" algn="l">
              <a:buFontTx/>
              <a:buChar char="-"/>
            </a:pPr>
            <a:endParaRPr lang="en-US" u="sng" dirty="0"/>
          </a:p>
        </p:txBody>
      </p:sp>
    </p:spTree>
    <p:extLst>
      <p:ext uri="{BB962C8B-B14F-4D97-AF65-F5344CB8AC3E}">
        <p14:creationId xmlns:p14="http://schemas.microsoft.com/office/powerpoint/2010/main" val="1554838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462253"/>
            <a:ext cx="8160063" cy="5222929"/>
          </a:xfrm>
        </p:spPr>
        <p:txBody>
          <a:bodyPr>
            <a:normAutofit fontScale="77500" lnSpcReduction="20000"/>
          </a:bodyPr>
          <a:lstStyle/>
          <a:p>
            <a:pPr algn="l" fontAlgn="base"/>
            <a:endParaRPr lang="en-US" b="1" u="sng" dirty="0"/>
          </a:p>
          <a:p>
            <a:pPr algn="l"/>
            <a:r>
              <a:rPr lang="en-US" sz="5200" b="1" u="sng" dirty="0"/>
              <a:t>Difference &amp; Division</a:t>
            </a:r>
          </a:p>
          <a:p>
            <a:pPr algn="l"/>
            <a:r>
              <a:rPr lang="en-US" sz="4100" b="1" dirty="0"/>
              <a:t>Issue #1 – Concerning meats</a:t>
            </a:r>
          </a:p>
          <a:p>
            <a:pPr algn="l"/>
            <a:r>
              <a:rPr lang="en-US" sz="3100" i="1" dirty="0"/>
              <a:t>2 For one believeth that he may eat all things: another, who is weak, </a:t>
            </a:r>
            <a:r>
              <a:rPr lang="en-US" sz="3100" i="1" dirty="0" err="1"/>
              <a:t>eateth</a:t>
            </a:r>
            <a:r>
              <a:rPr lang="en-US" sz="3100" i="1" dirty="0"/>
              <a:t> herbs.</a:t>
            </a:r>
          </a:p>
          <a:p>
            <a:pPr algn="l"/>
            <a:endParaRPr lang="en-US" sz="3100" b="1" i="1" dirty="0"/>
          </a:p>
          <a:p>
            <a:pPr algn="l"/>
            <a:r>
              <a:rPr lang="en-US" sz="3100" i="1" dirty="0"/>
              <a:t>14 I know, and am persuaded by the Lord Jesus, that [there is] nothing unclean of itself: but to him that </a:t>
            </a:r>
            <a:r>
              <a:rPr lang="en-US" sz="3100" i="1" dirty="0" err="1"/>
              <a:t>esteemeth</a:t>
            </a:r>
            <a:r>
              <a:rPr lang="en-US" sz="3100" i="1" dirty="0"/>
              <a:t> any thing to be unclean, to him [it is] unclean.</a:t>
            </a:r>
            <a:endParaRPr lang="en-US" sz="3100" b="1" dirty="0"/>
          </a:p>
          <a:p>
            <a:pPr algn="l"/>
            <a:endParaRPr lang="en-US" sz="3200" b="1" dirty="0"/>
          </a:p>
          <a:p>
            <a:pPr algn="l"/>
            <a:endParaRPr lang="en-US" sz="3200" b="1" dirty="0"/>
          </a:p>
          <a:p>
            <a:pPr algn="l"/>
            <a:br>
              <a:rPr lang="en-US" dirty="0"/>
            </a:br>
            <a:endParaRPr lang="en-US" u="sng" dirty="0"/>
          </a:p>
          <a:p>
            <a:pPr marL="457200" indent="-457200" algn="l">
              <a:buFontTx/>
              <a:buChar char="-"/>
            </a:pPr>
            <a:endParaRPr lang="en-US" u="sng" dirty="0"/>
          </a:p>
          <a:p>
            <a:pPr marL="457200" indent="-457200" algn="l">
              <a:buFontTx/>
              <a:buChar char="-"/>
            </a:pPr>
            <a:endParaRPr lang="en-US" u="sng" dirty="0"/>
          </a:p>
          <a:p>
            <a:pPr marL="457200" indent="-457200" algn="l">
              <a:buFontTx/>
              <a:buChar char="-"/>
            </a:pPr>
            <a:endParaRPr lang="en-US" u="sng" dirty="0"/>
          </a:p>
        </p:txBody>
      </p:sp>
    </p:spTree>
    <p:extLst>
      <p:ext uri="{BB962C8B-B14F-4D97-AF65-F5344CB8AC3E}">
        <p14:creationId xmlns:p14="http://schemas.microsoft.com/office/powerpoint/2010/main" val="4041722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462253"/>
            <a:ext cx="8160063" cy="5222929"/>
          </a:xfrm>
        </p:spPr>
        <p:txBody>
          <a:bodyPr>
            <a:normAutofit fontScale="62500" lnSpcReduction="20000"/>
          </a:bodyPr>
          <a:lstStyle/>
          <a:p>
            <a:pPr algn="l" fontAlgn="base"/>
            <a:endParaRPr lang="en-US" b="1" u="sng" dirty="0"/>
          </a:p>
          <a:p>
            <a:pPr algn="l"/>
            <a:r>
              <a:rPr lang="en-US" sz="3200" i="1" dirty="0"/>
              <a:t>Act 10:9  On the morrow, as they went on their journey, and drew nigh unto the city, Peter went up upon the housetop to pray about the sixth hour: 10 And he became very hungry, and would have eaten: but while they made ready, he fell into a trance, 11 And saw heaven opened, and a certain vessel descending unto him, as it had been a great sheet knit at the four corners, and let down to the earth: 12 Wherein were all manner of </a:t>
            </a:r>
            <a:r>
              <a:rPr lang="en-US" sz="3200" i="1" dirty="0" err="1"/>
              <a:t>fourfooted</a:t>
            </a:r>
            <a:r>
              <a:rPr lang="en-US" sz="3200" i="1" dirty="0"/>
              <a:t> beasts of the earth, and wild beasts, and creeping things, and fowls of the air. 13 And there came a voice to him, Rise, Peter; kill, and eat. 14 But Peter said, Not so, Lord; for I have never eaten any thing that is common or unclean. 15 And the voice [</a:t>
            </a:r>
            <a:r>
              <a:rPr lang="en-US" sz="3200" i="1" dirty="0" err="1"/>
              <a:t>spake</a:t>
            </a:r>
            <a:r>
              <a:rPr lang="en-US" sz="3200" i="1" dirty="0"/>
              <a:t>] unto him again the second time, What God hath cleansed, [that] call not thou common…..Act 10:28 And he said unto them, Ye know how that it is an unlawful thing for a man that is a Jew to keep company, or come unto one of another nation; but God hath shewed me that I should not call any man common or unclean.</a:t>
            </a:r>
            <a:endParaRPr lang="en-US" sz="3200" b="1" dirty="0"/>
          </a:p>
          <a:p>
            <a:pPr algn="l"/>
            <a:br>
              <a:rPr lang="en-US" dirty="0"/>
            </a:br>
            <a:endParaRPr lang="en-US" u="sng" dirty="0"/>
          </a:p>
          <a:p>
            <a:pPr marL="457200" indent="-457200" algn="l">
              <a:buFontTx/>
              <a:buChar char="-"/>
            </a:pPr>
            <a:endParaRPr lang="en-US" u="sng" dirty="0"/>
          </a:p>
          <a:p>
            <a:pPr marL="457200" indent="-457200" algn="l">
              <a:buFontTx/>
              <a:buChar char="-"/>
            </a:pPr>
            <a:endParaRPr lang="en-US" u="sng" dirty="0"/>
          </a:p>
          <a:p>
            <a:pPr marL="457200" indent="-457200" algn="l">
              <a:buFontTx/>
              <a:buChar char="-"/>
            </a:pPr>
            <a:endParaRPr lang="en-US" u="sng" dirty="0"/>
          </a:p>
        </p:txBody>
      </p:sp>
    </p:spTree>
    <p:extLst>
      <p:ext uri="{BB962C8B-B14F-4D97-AF65-F5344CB8AC3E}">
        <p14:creationId xmlns:p14="http://schemas.microsoft.com/office/powerpoint/2010/main" val="4159015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462253"/>
            <a:ext cx="8160063" cy="5222929"/>
          </a:xfrm>
        </p:spPr>
        <p:txBody>
          <a:bodyPr>
            <a:normAutofit/>
          </a:bodyPr>
          <a:lstStyle/>
          <a:p>
            <a:pPr algn="l" fontAlgn="base"/>
            <a:endParaRPr lang="en-US" b="1" u="sng" dirty="0"/>
          </a:p>
          <a:p>
            <a:pPr algn="l"/>
            <a:r>
              <a:rPr lang="en-US" sz="5200" b="1" u="sng" dirty="0"/>
              <a:t>Difference &amp; Division</a:t>
            </a:r>
          </a:p>
          <a:p>
            <a:pPr algn="l"/>
            <a:r>
              <a:rPr lang="en-US" sz="3200" b="1" dirty="0"/>
              <a:t>Issue #2 – Concerning days</a:t>
            </a:r>
          </a:p>
          <a:p>
            <a:pPr algn="l"/>
            <a:endParaRPr lang="en-US" sz="3100" b="1" dirty="0"/>
          </a:p>
          <a:p>
            <a:pPr algn="l"/>
            <a:endParaRPr lang="en-US" sz="3200" b="1" dirty="0"/>
          </a:p>
          <a:p>
            <a:pPr algn="l"/>
            <a:endParaRPr lang="en-US" sz="3200" b="1" dirty="0"/>
          </a:p>
          <a:p>
            <a:pPr algn="l"/>
            <a:br>
              <a:rPr lang="en-US" dirty="0"/>
            </a:br>
            <a:endParaRPr lang="en-US" u="sng" dirty="0"/>
          </a:p>
          <a:p>
            <a:pPr marL="457200" indent="-457200" algn="l">
              <a:buFontTx/>
              <a:buChar char="-"/>
            </a:pPr>
            <a:endParaRPr lang="en-US" u="sng" dirty="0"/>
          </a:p>
          <a:p>
            <a:pPr marL="457200" indent="-457200" algn="l">
              <a:buFontTx/>
              <a:buChar char="-"/>
            </a:pPr>
            <a:endParaRPr lang="en-US" u="sng" dirty="0"/>
          </a:p>
          <a:p>
            <a:pPr marL="457200" indent="-457200" algn="l">
              <a:buFontTx/>
              <a:buChar char="-"/>
            </a:pPr>
            <a:endParaRPr lang="en-US" u="sng" dirty="0"/>
          </a:p>
        </p:txBody>
      </p:sp>
    </p:spTree>
    <p:extLst>
      <p:ext uri="{BB962C8B-B14F-4D97-AF65-F5344CB8AC3E}">
        <p14:creationId xmlns:p14="http://schemas.microsoft.com/office/powerpoint/2010/main" val="3497522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6" y="462253"/>
            <a:ext cx="8160063" cy="5222929"/>
          </a:xfrm>
        </p:spPr>
        <p:txBody>
          <a:bodyPr>
            <a:normAutofit lnSpcReduction="10000"/>
          </a:bodyPr>
          <a:lstStyle/>
          <a:p>
            <a:pPr algn="l" fontAlgn="base"/>
            <a:endParaRPr lang="en-US" b="1" u="sng" dirty="0"/>
          </a:p>
          <a:p>
            <a:pPr algn="l"/>
            <a:r>
              <a:rPr lang="en-US" sz="5200" b="1" u="sng" dirty="0"/>
              <a:t>Difference &amp; Division</a:t>
            </a:r>
          </a:p>
          <a:p>
            <a:pPr algn="l"/>
            <a:r>
              <a:rPr lang="en-US" sz="3200" b="1" dirty="0"/>
              <a:t>Issue #2 – Concerning days</a:t>
            </a:r>
          </a:p>
          <a:p>
            <a:pPr algn="l"/>
            <a:r>
              <a:rPr lang="en-US" i="1" dirty="0"/>
              <a:t>5 One man </a:t>
            </a:r>
            <a:r>
              <a:rPr lang="en-US" i="1" dirty="0" err="1"/>
              <a:t>esteemeth</a:t>
            </a:r>
            <a:r>
              <a:rPr lang="en-US" i="1" dirty="0"/>
              <a:t> one day above another: another </a:t>
            </a:r>
            <a:r>
              <a:rPr lang="en-US" i="1" dirty="0" err="1"/>
              <a:t>esteemeth</a:t>
            </a:r>
            <a:r>
              <a:rPr lang="en-US" i="1" dirty="0"/>
              <a:t> every day [alike].</a:t>
            </a:r>
            <a:endParaRPr lang="en-US" sz="3100" b="1" dirty="0"/>
          </a:p>
          <a:p>
            <a:pPr algn="l"/>
            <a:endParaRPr lang="en-US" sz="3200" b="1" dirty="0"/>
          </a:p>
          <a:p>
            <a:pPr algn="l"/>
            <a:endParaRPr lang="en-US" sz="3200" b="1" dirty="0"/>
          </a:p>
          <a:p>
            <a:pPr algn="l"/>
            <a:br>
              <a:rPr lang="en-US" dirty="0"/>
            </a:br>
            <a:endParaRPr lang="en-US" u="sng" dirty="0"/>
          </a:p>
          <a:p>
            <a:pPr marL="457200" indent="-457200" algn="l">
              <a:buFontTx/>
              <a:buChar char="-"/>
            </a:pPr>
            <a:endParaRPr lang="en-US" u="sng" dirty="0"/>
          </a:p>
          <a:p>
            <a:pPr marL="457200" indent="-457200" algn="l">
              <a:buFontTx/>
              <a:buChar char="-"/>
            </a:pPr>
            <a:endParaRPr lang="en-US" u="sng" dirty="0"/>
          </a:p>
          <a:p>
            <a:pPr marL="457200" indent="-457200" algn="l">
              <a:buFontTx/>
              <a:buChar char="-"/>
            </a:pPr>
            <a:endParaRPr lang="en-US" u="sng" dirty="0"/>
          </a:p>
        </p:txBody>
      </p:sp>
    </p:spTree>
    <p:extLst>
      <p:ext uri="{BB962C8B-B14F-4D97-AF65-F5344CB8AC3E}">
        <p14:creationId xmlns:p14="http://schemas.microsoft.com/office/powerpoint/2010/main" val="995949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831085"/>
            <a:ext cx="8160063" cy="4354160"/>
          </a:xfrm>
        </p:spPr>
        <p:txBody>
          <a:bodyPr>
            <a:noAutofit/>
          </a:bodyPr>
          <a:lstStyle/>
          <a:p>
            <a:pPr algn="l"/>
            <a:endParaRPr lang="en-US" sz="4000" b="1" dirty="0"/>
          </a:p>
          <a:p>
            <a:pPr algn="l" fontAlgn="base"/>
            <a:endParaRPr lang="en-US" sz="4000" b="1" dirty="0"/>
          </a:p>
          <a:p>
            <a:pPr algn="l" fontAlgn="base"/>
            <a:endParaRPr lang="en-US" sz="4000" b="1" dirty="0"/>
          </a:p>
          <a:p>
            <a:pPr algn="l" fontAlgn="base"/>
            <a:endParaRPr lang="en-US" sz="4000" b="1" dirty="0"/>
          </a:p>
          <a:p>
            <a:pPr algn="l" fontAlgn="base"/>
            <a:endParaRPr lang="en-US" sz="4000" b="1" dirty="0"/>
          </a:p>
          <a:p>
            <a:pPr algn="l" fontAlgn="base"/>
            <a:endParaRPr lang="en-US" sz="4000" b="1" dirty="0"/>
          </a:p>
          <a:p>
            <a:pPr algn="l" fontAlgn="base"/>
            <a:r>
              <a:rPr lang="en-US" sz="4000" b="1" dirty="0"/>
              <a:t>KEY POINT #1</a:t>
            </a:r>
          </a:p>
          <a:p>
            <a:pPr algn="l" fontAlgn="base"/>
            <a:r>
              <a:rPr lang="en-US" b="1" dirty="0"/>
              <a:t>Every church is a mixture of individual cultures, ideas, practices, and varying maturities</a:t>
            </a:r>
            <a:br>
              <a:rPr lang="en-US" sz="4000" dirty="0"/>
            </a:br>
            <a:br>
              <a:rPr lang="en-US" sz="4000" dirty="0"/>
            </a:br>
            <a:br>
              <a:rPr lang="en-US" sz="4000" dirty="0"/>
            </a:br>
            <a:br>
              <a:rPr lang="en-US" sz="4000" dirty="0"/>
            </a:br>
            <a:br>
              <a:rPr lang="en-US" sz="4000" dirty="0"/>
            </a:br>
            <a:endParaRPr lang="en-US" sz="4000" b="1" dirty="0"/>
          </a:p>
        </p:txBody>
      </p:sp>
    </p:spTree>
    <p:extLst>
      <p:ext uri="{BB962C8B-B14F-4D97-AF65-F5344CB8AC3E}">
        <p14:creationId xmlns:p14="http://schemas.microsoft.com/office/powerpoint/2010/main" val="826164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a:spLocks noGrp="1"/>
          </p:cNvSpPr>
          <p:nvPr>
            <p:ph type="body" sz="quarter" idx="13"/>
          </p:nvPr>
        </p:nvSpPr>
        <p:spPr>
          <a:xfrm>
            <a:off x="526736" y="831085"/>
            <a:ext cx="8160063" cy="4354160"/>
          </a:xfrm>
        </p:spPr>
        <p:txBody>
          <a:bodyPr>
            <a:noAutofit/>
          </a:bodyPr>
          <a:lstStyle/>
          <a:p>
            <a:pPr algn="l"/>
            <a:endParaRPr lang="en-US" sz="4000" b="1" dirty="0"/>
          </a:p>
          <a:p>
            <a:pPr algn="l" fontAlgn="base"/>
            <a:endParaRPr lang="en-US" sz="4000" b="1" dirty="0"/>
          </a:p>
          <a:p>
            <a:pPr algn="l" fontAlgn="base"/>
            <a:endParaRPr lang="en-US" sz="4000" b="1" dirty="0"/>
          </a:p>
          <a:p>
            <a:pPr algn="l" fontAlgn="base"/>
            <a:endParaRPr lang="en-US" sz="4000" b="1" dirty="0"/>
          </a:p>
          <a:p>
            <a:pPr algn="l" fontAlgn="base"/>
            <a:endParaRPr lang="en-US" sz="4000" b="1" dirty="0"/>
          </a:p>
          <a:p>
            <a:pPr algn="l" fontAlgn="base"/>
            <a:endParaRPr lang="en-US" sz="4000" b="1" dirty="0"/>
          </a:p>
          <a:p>
            <a:pPr algn="l" fontAlgn="base"/>
            <a:r>
              <a:rPr lang="en-US" sz="4000" b="1" dirty="0"/>
              <a:t>KEY POINT #2</a:t>
            </a:r>
          </a:p>
          <a:p>
            <a:pPr algn="l" fontAlgn="base"/>
            <a:r>
              <a:rPr lang="en-US" b="1" dirty="0"/>
              <a:t>For people to grow: weakness requires time and teaching, wickedness requires admonishment…both require faith</a:t>
            </a:r>
            <a:br>
              <a:rPr lang="en-US" sz="4000" dirty="0"/>
            </a:br>
            <a:br>
              <a:rPr lang="en-US" sz="4000" dirty="0"/>
            </a:br>
            <a:br>
              <a:rPr lang="en-US" sz="4000" dirty="0"/>
            </a:br>
            <a:br>
              <a:rPr lang="en-US" sz="4000" dirty="0"/>
            </a:br>
            <a:br>
              <a:rPr lang="en-US" sz="4000" dirty="0"/>
            </a:br>
            <a:endParaRPr lang="en-US" sz="4000" b="1" dirty="0"/>
          </a:p>
        </p:txBody>
      </p:sp>
    </p:spTree>
    <p:extLst>
      <p:ext uri="{BB962C8B-B14F-4D97-AF65-F5344CB8AC3E}">
        <p14:creationId xmlns:p14="http://schemas.microsoft.com/office/powerpoint/2010/main" val="2478001771"/>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6336</TotalTime>
  <Words>1021</Words>
  <Application>Microsoft Office PowerPoint</Application>
  <PresentationFormat>On-screen Show (16:9)</PresentationFormat>
  <Paragraphs>175</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Adelle-Regular</vt:lpstr>
      <vt:lpstr>Apple Chancery</vt:lpstr>
      <vt:lpstr>Arial</vt:lpstr>
      <vt:lpstr>Trebuchet MS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LFBIConf</cp:lastModifiedBy>
  <cp:revision>251</cp:revision>
  <dcterms:created xsi:type="dcterms:W3CDTF">2014-03-26T14:03:34Z</dcterms:created>
  <dcterms:modified xsi:type="dcterms:W3CDTF">2018-04-22T16:12:11Z</dcterms:modified>
</cp:coreProperties>
</file>