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8" r:id="rId2"/>
    <p:sldId id="513" r:id="rId3"/>
    <p:sldId id="258" r:id="rId4"/>
    <p:sldId id="471" r:id="rId5"/>
    <p:sldId id="537" r:id="rId6"/>
    <p:sldId id="538" r:id="rId7"/>
    <p:sldId id="539" r:id="rId8"/>
    <p:sldId id="540" r:id="rId9"/>
    <p:sldId id="454" r:id="rId10"/>
    <p:sldId id="514" r:id="rId11"/>
    <p:sldId id="541" r:id="rId12"/>
    <p:sldId id="542" r:id="rId13"/>
    <p:sldId id="515" r:id="rId14"/>
    <p:sldId id="543" r:id="rId15"/>
    <p:sldId id="544" r:id="rId16"/>
    <p:sldId id="545" r:id="rId17"/>
    <p:sldId id="546" r:id="rId18"/>
    <p:sldId id="547" r:id="rId19"/>
    <p:sldId id="549" r:id="rId20"/>
    <p:sldId id="548" r:id="rId21"/>
    <p:sldId id="556" r:id="rId22"/>
    <p:sldId id="550" r:id="rId23"/>
    <p:sldId id="551" r:id="rId24"/>
    <p:sldId id="552" r:id="rId25"/>
    <p:sldId id="553" r:id="rId26"/>
    <p:sldId id="559" r:id="rId27"/>
    <p:sldId id="557" r:id="rId28"/>
    <p:sldId id="554" r:id="rId29"/>
    <p:sldId id="558" r:id="rId30"/>
    <p:sldId id="555"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1" d="100"/>
          <a:sy n="61" d="100"/>
        </p:scale>
        <p:origin x="882"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10124"/>
            <a:ext cx="8211824" cy="3255740"/>
          </a:xfrm>
        </p:spPr>
        <p:txBody>
          <a:bodyPr>
            <a:noAutofit/>
          </a:bodyPr>
          <a:lstStyle/>
          <a:p>
            <a:pPr algn="l"/>
            <a:r>
              <a:rPr lang="en-US" sz="2400" i="1" dirty="0"/>
              <a:t>8:14 For as many as are led by the Spirit of God, they are the sons of </a:t>
            </a:r>
            <a:r>
              <a:rPr lang="en-US" sz="2400" i="1" dirty="0" smtClean="0"/>
              <a:t>God.</a:t>
            </a:r>
            <a:r>
              <a:rPr lang="en-US" sz="2400" dirty="0" smtClean="0"/>
              <a:t> </a:t>
            </a:r>
            <a:r>
              <a:rPr lang="en-US" sz="2400" i="1" dirty="0" smtClean="0"/>
              <a:t>15 </a:t>
            </a:r>
            <a:r>
              <a:rPr lang="en-US" sz="2400" i="1" dirty="0"/>
              <a:t>For ye have not received the spirit of bondage again to fear; but ye have received the Spirit of adoption, whereby we cry, Abba, </a:t>
            </a:r>
            <a:r>
              <a:rPr lang="en-US" sz="2400" i="1" dirty="0" smtClean="0"/>
              <a:t>Father.</a:t>
            </a:r>
            <a:r>
              <a:rPr lang="en-US" sz="2400" i="1" dirty="0"/>
              <a:t> 16 The Spirit itself </a:t>
            </a:r>
            <a:r>
              <a:rPr lang="en-US" sz="2400" i="1" dirty="0" err="1"/>
              <a:t>beareth</a:t>
            </a:r>
            <a:r>
              <a:rPr lang="en-US" sz="2400" i="1" dirty="0"/>
              <a:t> witness with our spirit, that we are the children of God:</a:t>
            </a:r>
            <a:r>
              <a:rPr lang="en-US" sz="2400" u="sng" dirty="0" smtClean="0"/>
              <a:t> </a:t>
            </a:r>
            <a:r>
              <a:rPr lang="en-US" sz="2400" dirty="0" smtClean="0"/>
              <a:t/>
            </a:r>
            <a:br>
              <a:rPr lang="en-US" sz="2400" dirty="0" smtClean="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243135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i="1" dirty="0"/>
              <a:t>17b ...if so be that we </a:t>
            </a:r>
            <a:r>
              <a:rPr lang="en-US" i="1" u="sng" dirty="0"/>
              <a:t>suffer </a:t>
            </a:r>
            <a:r>
              <a:rPr lang="en-US" i="1" dirty="0"/>
              <a:t>with him, that we may be also glorified together.</a:t>
            </a:r>
            <a:endParaRPr lang="en-US" dirty="0"/>
          </a:p>
          <a:p>
            <a:pPr algn="l"/>
            <a:r>
              <a:rPr lang="en-US" i="1" dirty="0"/>
              <a:t>18 For I reckon that the </a:t>
            </a:r>
            <a:r>
              <a:rPr lang="en-US" i="1" u="sng" dirty="0"/>
              <a:t>sufferings of this present time are not worthy to be compared with the glory which shall be revealed in us.</a:t>
            </a: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a:t>Future Inheritance, Present Suffering</a:t>
            </a:r>
            <a:endParaRPr lang="en-US" sz="2800" b="1" dirty="0"/>
          </a:p>
        </p:txBody>
      </p:sp>
    </p:spTree>
    <p:extLst>
      <p:ext uri="{BB962C8B-B14F-4D97-AF65-F5344CB8AC3E}">
        <p14:creationId xmlns:p14="http://schemas.microsoft.com/office/powerpoint/2010/main" val="361730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887760"/>
            <a:ext cx="8211824" cy="3255740"/>
          </a:xfrm>
        </p:spPr>
        <p:txBody>
          <a:bodyPr>
            <a:noAutofit/>
          </a:bodyPr>
          <a:lstStyle/>
          <a:p>
            <a:pPr algn="l"/>
            <a:r>
              <a:rPr lang="en-US" sz="2400" i="1" dirty="0" err="1"/>
              <a:t>Phl</a:t>
            </a:r>
            <a:r>
              <a:rPr lang="en-US" sz="2400" i="1" dirty="0"/>
              <a:t> 1:9 For unto you it is given in the behalf of Christ, </a:t>
            </a:r>
            <a:r>
              <a:rPr lang="en-US" sz="2400" i="1" u="sng" dirty="0"/>
              <a:t>not only to believe on him, but also to suffer for his sake;</a:t>
            </a:r>
            <a:endParaRPr lang="en-US" sz="2400" u="sng" dirty="0"/>
          </a:p>
          <a:p>
            <a:pPr algn="l"/>
            <a:r>
              <a:rPr lang="en-US" sz="2400" dirty="0"/>
              <a:t> </a:t>
            </a:r>
          </a:p>
          <a:p>
            <a:pPr algn="l"/>
            <a:r>
              <a:rPr lang="en-US" sz="2400" i="1" dirty="0"/>
              <a:t>1Th 3:4 For verily, when we were with you, </a:t>
            </a:r>
            <a:r>
              <a:rPr lang="en-US" sz="2400" i="1" u="sng" dirty="0"/>
              <a:t>we told you before that we should suffer tribulation</a:t>
            </a:r>
            <a:r>
              <a:rPr lang="en-US" sz="2400" i="1" dirty="0"/>
              <a:t>; even as it came to pass, and ye know.</a:t>
            </a:r>
            <a:endParaRPr lang="en-US" sz="2400" dirty="0"/>
          </a:p>
          <a:p>
            <a:pPr algn="l"/>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a:t>Future Inheritance, Present Suffering</a:t>
            </a:r>
            <a:endParaRPr lang="en-US" sz="2800" b="1" dirty="0"/>
          </a:p>
        </p:txBody>
      </p:sp>
    </p:spTree>
    <p:extLst>
      <p:ext uri="{BB962C8B-B14F-4D97-AF65-F5344CB8AC3E}">
        <p14:creationId xmlns:p14="http://schemas.microsoft.com/office/powerpoint/2010/main" val="200471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#2</a:t>
            </a:r>
            <a:endParaRPr lang="en-US" sz="4000" b="1" dirty="0" smtClean="0"/>
          </a:p>
          <a:p>
            <a:pPr algn="l"/>
            <a:r>
              <a:rPr lang="en-US" b="1" dirty="0" smtClean="0"/>
              <a:t>If we are joint-heirs with Christ in his Kingdom, then we are also joint-sufferers with him on earth</a:t>
            </a:r>
            <a:endParaRPr lang="en-US" b="1" dirty="0"/>
          </a:p>
        </p:txBody>
      </p:sp>
    </p:spTree>
    <p:extLst>
      <p:ext uri="{BB962C8B-B14F-4D97-AF65-F5344CB8AC3E}">
        <p14:creationId xmlns:p14="http://schemas.microsoft.com/office/powerpoint/2010/main" val="402357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25608"/>
            <a:ext cx="8211824" cy="3255740"/>
          </a:xfrm>
        </p:spPr>
        <p:txBody>
          <a:bodyPr>
            <a:noAutofit/>
          </a:bodyPr>
          <a:lstStyle/>
          <a:p>
            <a:pPr marL="457200" indent="-457200" algn="l">
              <a:buAutoNum type="alphaUcPeriod"/>
            </a:pPr>
            <a:r>
              <a:rPr lang="en-US" sz="3200" u="sng" dirty="0" smtClean="0"/>
              <a:t>Suffering is Important</a:t>
            </a:r>
          </a:p>
          <a:p>
            <a:pPr algn="l"/>
            <a:r>
              <a:rPr lang="en-US" sz="2400" dirty="0" smtClean="0"/>
              <a:t>	</a:t>
            </a: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a:t>Future Inheritance, Present Suffering</a:t>
            </a:r>
            <a:endParaRPr lang="en-US" sz="2800" b="1" dirty="0"/>
          </a:p>
        </p:txBody>
      </p:sp>
    </p:spTree>
    <p:extLst>
      <p:ext uri="{BB962C8B-B14F-4D97-AF65-F5344CB8AC3E}">
        <p14:creationId xmlns:p14="http://schemas.microsoft.com/office/powerpoint/2010/main" val="119400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124239"/>
            <a:ext cx="8211824" cy="3255740"/>
          </a:xfrm>
        </p:spPr>
        <p:txBody>
          <a:bodyPr>
            <a:noAutofit/>
          </a:bodyPr>
          <a:lstStyle/>
          <a:p>
            <a:pPr algn="l"/>
            <a:r>
              <a:rPr lang="en-US" sz="2800" dirty="0" smtClean="0"/>
              <a:t>1</a:t>
            </a:r>
            <a:r>
              <a:rPr lang="en-US" sz="2800" dirty="0"/>
              <a:t>. Suffering is a Mark of </a:t>
            </a:r>
            <a:r>
              <a:rPr lang="en-US" sz="2800" dirty="0" smtClean="0"/>
              <a:t>godly </a:t>
            </a:r>
            <a:r>
              <a:rPr lang="en-US" sz="2800" dirty="0"/>
              <a:t>Living</a:t>
            </a:r>
          </a:p>
          <a:p>
            <a:pPr algn="l"/>
            <a:endParaRPr lang="en-US" sz="2800" dirty="0"/>
          </a:p>
          <a:p>
            <a:pPr algn="l"/>
            <a:r>
              <a:rPr lang="en-US" sz="3200" i="1" dirty="0"/>
              <a:t>2Ti 3:12 Yea, and all that will live godly in Christ Jesus shall suffer persecution.</a:t>
            </a:r>
            <a:endParaRPr lang="en-US" sz="2800" dirty="0"/>
          </a:p>
          <a:p>
            <a:pPr algn="l"/>
            <a:endParaRPr lang="en-US" sz="3200" u="sng" dirty="0" smtClean="0"/>
          </a:p>
          <a:p>
            <a:pPr algn="l"/>
            <a:r>
              <a:rPr lang="en-US" sz="2400" dirty="0" smtClean="0"/>
              <a:t>	</a:t>
            </a: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marL="457200" indent="-457200">
              <a:buAutoNum type="alphaUcPeriod"/>
            </a:pPr>
            <a:r>
              <a:rPr lang="en-US" sz="2800" u="sng" dirty="0"/>
              <a:t>Suffering is Important</a:t>
            </a:r>
            <a:endParaRPr lang="en-US" sz="2800" u="sng" dirty="0"/>
          </a:p>
        </p:txBody>
      </p:sp>
    </p:spTree>
    <p:extLst>
      <p:ext uri="{BB962C8B-B14F-4D97-AF65-F5344CB8AC3E}">
        <p14:creationId xmlns:p14="http://schemas.microsoft.com/office/powerpoint/2010/main" val="110521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203066"/>
            <a:ext cx="8211824" cy="3255740"/>
          </a:xfrm>
        </p:spPr>
        <p:txBody>
          <a:bodyPr>
            <a:noAutofit/>
          </a:bodyPr>
          <a:lstStyle/>
          <a:p>
            <a:pPr algn="l"/>
            <a:r>
              <a:rPr lang="en-US" sz="2800" dirty="0" smtClean="0"/>
              <a:t>2. </a:t>
            </a:r>
            <a:r>
              <a:rPr lang="en-US" sz="2800" dirty="0"/>
              <a:t>Suffering is a </a:t>
            </a:r>
            <a:r>
              <a:rPr lang="en-US" sz="2800" dirty="0" smtClean="0"/>
              <a:t>Discipline</a:t>
            </a:r>
            <a:endParaRPr lang="en-US" sz="2800" dirty="0"/>
          </a:p>
          <a:p>
            <a:pPr algn="l"/>
            <a:endParaRPr lang="en-US" i="1" dirty="0" smtClean="0"/>
          </a:p>
          <a:p>
            <a:pPr algn="l"/>
            <a:r>
              <a:rPr lang="en-US" i="1" dirty="0" err="1" smtClean="0"/>
              <a:t>Phl</a:t>
            </a:r>
            <a:r>
              <a:rPr lang="en-US" i="1" dirty="0" smtClean="0"/>
              <a:t> </a:t>
            </a:r>
            <a:r>
              <a:rPr lang="en-US" i="1" dirty="0"/>
              <a:t>4:12  I know both how to be abased, and I know how to abound: every where and in all things I am instructed both to be full and to be hungry, both to abound and to suffer need.</a:t>
            </a:r>
            <a:endParaRPr lang="en-US" sz="3200" u="sng" dirty="0" smtClean="0"/>
          </a:p>
          <a:p>
            <a:pPr algn="l"/>
            <a:r>
              <a:rPr lang="en-US" sz="2400" dirty="0" smtClean="0"/>
              <a:t>	</a:t>
            </a: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marL="457200" indent="-457200">
              <a:buAutoNum type="alphaUcPeriod"/>
            </a:pPr>
            <a:r>
              <a:rPr lang="en-US" sz="2800" u="sng" dirty="0"/>
              <a:t>Suffering is Important</a:t>
            </a:r>
            <a:endParaRPr lang="en-US" sz="2800" u="sng" dirty="0"/>
          </a:p>
        </p:txBody>
      </p:sp>
    </p:spTree>
    <p:extLst>
      <p:ext uri="{BB962C8B-B14F-4D97-AF65-F5344CB8AC3E}">
        <p14:creationId xmlns:p14="http://schemas.microsoft.com/office/powerpoint/2010/main" val="61419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057075"/>
            <a:ext cx="8211824" cy="3255740"/>
          </a:xfrm>
        </p:spPr>
        <p:txBody>
          <a:bodyPr>
            <a:noAutofit/>
          </a:bodyPr>
          <a:lstStyle/>
          <a:p>
            <a:pPr algn="l"/>
            <a:r>
              <a:rPr lang="en-US" sz="2800" dirty="0" smtClean="0"/>
              <a:t>3. Suffering Makes Maturity</a:t>
            </a:r>
            <a:endParaRPr lang="en-US" sz="2800" dirty="0"/>
          </a:p>
          <a:p>
            <a:pPr algn="l" fontAlgn="base"/>
            <a:endParaRPr lang="en-US" sz="2400" dirty="0" smtClean="0"/>
          </a:p>
          <a:p>
            <a:pPr algn="l" fontAlgn="base"/>
            <a:r>
              <a:rPr lang="en-US" sz="2400" dirty="0" smtClean="0"/>
              <a:t>We </a:t>
            </a:r>
            <a:r>
              <a:rPr lang="en-US" sz="2400" dirty="0"/>
              <a:t>know there are certain things that make one mature….</a:t>
            </a:r>
          </a:p>
          <a:p>
            <a:pPr marL="342900" indent="-342900" algn="l" fontAlgn="base">
              <a:buFont typeface="Arial" panose="020B0604020202020204" pitchFamily="34" charset="0"/>
              <a:buChar char="•"/>
            </a:pPr>
            <a:r>
              <a:rPr lang="en-US" sz="2400" dirty="0" smtClean="0"/>
              <a:t>	The </a:t>
            </a:r>
            <a:r>
              <a:rPr lang="en-US" sz="2400" dirty="0"/>
              <a:t>Word of God 2 </a:t>
            </a:r>
            <a:r>
              <a:rPr lang="en-US" sz="2400" dirty="0" smtClean="0"/>
              <a:t>Timothy - </a:t>
            </a:r>
            <a:r>
              <a:rPr lang="en-US" sz="2400" i="1" dirty="0"/>
              <a:t>3:16-17</a:t>
            </a:r>
          </a:p>
          <a:p>
            <a:pPr marL="342900" indent="-342900" algn="l" fontAlgn="base">
              <a:buFont typeface="Arial" panose="020B0604020202020204" pitchFamily="34" charset="0"/>
              <a:buChar char="•"/>
            </a:pPr>
            <a:r>
              <a:rPr lang="en-US" sz="2400" dirty="0" smtClean="0"/>
              <a:t>	The </a:t>
            </a:r>
            <a:r>
              <a:rPr lang="en-US" sz="2400" dirty="0"/>
              <a:t>Teaching of the Holy </a:t>
            </a:r>
            <a:r>
              <a:rPr lang="en-US" sz="2400" dirty="0" smtClean="0"/>
              <a:t>Spirit - </a:t>
            </a:r>
            <a:r>
              <a:rPr lang="en-US" sz="2400" i="1" dirty="0"/>
              <a:t>2 Cor. 3:17-18</a:t>
            </a:r>
          </a:p>
          <a:p>
            <a:pPr marL="342900" indent="-342900" algn="l" fontAlgn="base">
              <a:buFont typeface="Arial" panose="020B0604020202020204" pitchFamily="34" charset="0"/>
              <a:buChar char="•"/>
            </a:pPr>
            <a:r>
              <a:rPr lang="en-US" sz="2400" b="1" dirty="0" smtClean="0"/>
              <a:t>	The </a:t>
            </a:r>
            <a:r>
              <a:rPr lang="en-US" sz="2400" b="1" dirty="0"/>
              <a:t>Trials &amp; Suffering of </a:t>
            </a:r>
            <a:r>
              <a:rPr lang="en-US" sz="2400" b="1" dirty="0" smtClean="0"/>
              <a:t>Life - </a:t>
            </a:r>
            <a:r>
              <a:rPr lang="en-US" sz="2400" i="1" dirty="0" smtClean="0"/>
              <a:t>James 1:2</a:t>
            </a:r>
            <a:endParaRPr lang="en-US" sz="2400" i="1" dirty="0"/>
          </a:p>
          <a:p>
            <a:pPr algn="l"/>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marL="457200" indent="-457200">
              <a:buAutoNum type="alphaUcPeriod"/>
            </a:pPr>
            <a:r>
              <a:rPr lang="en-US" sz="2800" u="sng" dirty="0"/>
              <a:t>Suffering is Important</a:t>
            </a:r>
            <a:endParaRPr lang="en-US" sz="2800" u="sng" dirty="0"/>
          </a:p>
        </p:txBody>
      </p:sp>
    </p:spTree>
    <p:extLst>
      <p:ext uri="{BB962C8B-B14F-4D97-AF65-F5344CB8AC3E}">
        <p14:creationId xmlns:p14="http://schemas.microsoft.com/office/powerpoint/2010/main" val="184003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344956"/>
            <a:ext cx="8211824" cy="3255740"/>
          </a:xfrm>
        </p:spPr>
        <p:txBody>
          <a:bodyPr>
            <a:noAutofit/>
          </a:bodyPr>
          <a:lstStyle/>
          <a:p>
            <a:pPr algn="l"/>
            <a:r>
              <a:rPr lang="en-US" sz="2800" dirty="0" smtClean="0"/>
              <a:t>3. </a:t>
            </a:r>
            <a:r>
              <a:rPr lang="en-US" sz="2800" dirty="0"/>
              <a:t>Suffering </a:t>
            </a:r>
            <a:r>
              <a:rPr lang="en-US" sz="2800" dirty="0" smtClean="0"/>
              <a:t>Makes Maturity</a:t>
            </a:r>
            <a:endParaRPr lang="en-US" sz="2800" dirty="0"/>
          </a:p>
          <a:p>
            <a:pPr algn="l"/>
            <a:endParaRPr lang="en-US" sz="2400" i="1" dirty="0" smtClean="0"/>
          </a:p>
          <a:p>
            <a:pPr algn="l"/>
            <a:r>
              <a:rPr lang="en-US" sz="2400" i="1" dirty="0" smtClean="0"/>
              <a:t>Jas </a:t>
            </a:r>
            <a:r>
              <a:rPr lang="en-US" sz="2400" i="1" dirty="0"/>
              <a:t>1:2 My brethren, count it all joy when ye fall into divers temptations; 3 Knowing [this], that the trying of your faith </a:t>
            </a:r>
            <a:r>
              <a:rPr lang="en-US" sz="2400" i="1" dirty="0" err="1"/>
              <a:t>worketh</a:t>
            </a:r>
            <a:r>
              <a:rPr lang="en-US" sz="2400" i="1" dirty="0"/>
              <a:t> patience.</a:t>
            </a:r>
            <a:endParaRPr lang="en-US" sz="2400" dirty="0"/>
          </a:p>
          <a:p>
            <a:pPr algn="l"/>
            <a:r>
              <a:rPr lang="en-US" sz="2400" dirty="0"/>
              <a:t> </a:t>
            </a:r>
          </a:p>
          <a:p>
            <a:pPr algn="l"/>
            <a:r>
              <a:rPr lang="en-US" sz="2400" i="1" dirty="0"/>
              <a:t>Rom 5:3 And not only [so], but we glory in tribulations also: knowing that tribulation </a:t>
            </a:r>
            <a:r>
              <a:rPr lang="en-US" sz="2400" i="1" dirty="0" err="1"/>
              <a:t>worketh</a:t>
            </a:r>
            <a:r>
              <a:rPr lang="en-US" sz="2400" i="1" dirty="0"/>
              <a:t> patience;</a:t>
            </a:r>
            <a:endParaRPr lang="en-US" sz="2400" dirty="0"/>
          </a:p>
          <a:p>
            <a:r>
              <a:rPr lang="en-US" sz="2400" dirty="0"/>
              <a:t/>
            </a:r>
            <a:br>
              <a:rPr lang="en-US" sz="2400" dirty="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marL="457200" indent="-457200">
              <a:buAutoNum type="alphaUcPeriod"/>
            </a:pPr>
            <a:r>
              <a:rPr lang="en-US" sz="3200" u="sng" dirty="0"/>
              <a:t>Suffering is Important</a:t>
            </a:r>
          </a:p>
        </p:txBody>
      </p:sp>
    </p:spTree>
    <p:extLst>
      <p:ext uri="{BB962C8B-B14F-4D97-AF65-F5344CB8AC3E}">
        <p14:creationId xmlns:p14="http://schemas.microsoft.com/office/powerpoint/2010/main" val="40075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46716"/>
            <a:ext cx="8211824" cy="3255740"/>
          </a:xfrm>
        </p:spPr>
        <p:txBody>
          <a:bodyPr>
            <a:noAutofit/>
          </a:bodyPr>
          <a:lstStyle/>
          <a:p>
            <a:pPr algn="l"/>
            <a:endParaRPr lang="en-US" sz="2400" i="1" dirty="0" smtClean="0"/>
          </a:p>
          <a:p>
            <a:pPr algn="l"/>
            <a:r>
              <a:rPr lang="en-US" sz="2400" i="1" dirty="0"/>
              <a:t>2Ti 1:12 For the which cause I also suffer these things: nevertheless I am not ashamed: for I know whom I have believed, and am persuaded that he is able to keep that which I have committed unto him against that day.</a:t>
            </a:r>
            <a:endParaRPr lang="en-US" sz="2400" dirty="0"/>
          </a:p>
          <a:p>
            <a:pPr algn="l"/>
            <a:r>
              <a:rPr lang="en-US" sz="2400" dirty="0"/>
              <a:t> </a:t>
            </a:r>
          </a:p>
          <a:p>
            <a:pPr algn="l"/>
            <a:r>
              <a:rPr lang="en-US" sz="2400" i="1" dirty="0" err="1"/>
              <a:t>Heb</a:t>
            </a:r>
            <a:r>
              <a:rPr lang="en-US" sz="2400" i="1" dirty="0"/>
              <a:t> 11:25 </a:t>
            </a:r>
            <a:r>
              <a:rPr lang="en-US" sz="2400" i="1" u="sng" dirty="0"/>
              <a:t>Choosing rather</a:t>
            </a:r>
            <a:r>
              <a:rPr lang="en-US" sz="2400" i="1" dirty="0"/>
              <a:t> to suffer affliction with the people of God, </a:t>
            </a:r>
            <a:r>
              <a:rPr lang="en-US" sz="2400" i="1" u="sng" dirty="0"/>
              <a:t>than to</a:t>
            </a:r>
            <a:r>
              <a:rPr lang="en-US" sz="2400" i="1" dirty="0"/>
              <a:t> enjoy the pleasures of sin for a season;</a:t>
            </a: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B. Suffering </a:t>
            </a:r>
            <a:r>
              <a:rPr lang="en-US" sz="3200" u="sng" dirty="0"/>
              <a:t>is Often Avoided</a:t>
            </a:r>
          </a:p>
        </p:txBody>
      </p:sp>
    </p:spTree>
    <p:extLst>
      <p:ext uri="{BB962C8B-B14F-4D97-AF65-F5344CB8AC3E}">
        <p14:creationId xmlns:p14="http://schemas.microsoft.com/office/powerpoint/2010/main" val="47090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81309"/>
            <a:ext cx="8211824" cy="3255740"/>
          </a:xfrm>
        </p:spPr>
        <p:txBody>
          <a:bodyPr>
            <a:noAutofit/>
          </a:bodyPr>
          <a:lstStyle/>
          <a:p>
            <a:pPr algn="l"/>
            <a:endParaRPr lang="en-US" sz="2400" i="1" dirty="0" smtClean="0"/>
          </a:p>
          <a:p>
            <a:pPr algn="l"/>
            <a:endParaRPr lang="en-US" sz="2400" dirty="0"/>
          </a:p>
          <a:p>
            <a:pPr algn="l"/>
            <a:r>
              <a:rPr lang="en-US" sz="2400" i="1" dirty="0"/>
              <a:t>1Pe 4:16 Yet if [any man suffer] as a Christian, let him not be ashamed; but let him glorify God on this behalf.</a:t>
            </a:r>
            <a:endParaRPr lang="en-US" sz="2400" dirty="0"/>
          </a:p>
          <a:p>
            <a:pPr algn="l"/>
            <a:r>
              <a:rPr lang="en-US" sz="2400" dirty="0"/>
              <a:t> </a:t>
            </a:r>
          </a:p>
          <a:p>
            <a:pPr algn="l"/>
            <a:r>
              <a:rPr lang="en-US" sz="2400" i="1" dirty="0"/>
              <a:t>2Co 4:17 For our</a:t>
            </a:r>
            <a:r>
              <a:rPr lang="en-US" sz="2400" b="1" i="1" u="sng" dirty="0"/>
              <a:t> light affliction,</a:t>
            </a:r>
            <a:r>
              <a:rPr lang="en-US" sz="2400" i="1" dirty="0"/>
              <a:t> which is but for a moment, </a:t>
            </a:r>
            <a:r>
              <a:rPr lang="en-US" sz="2400" i="1" dirty="0" err="1"/>
              <a:t>worketh</a:t>
            </a:r>
            <a:r>
              <a:rPr lang="en-US" sz="2400" i="1" dirty="0"/>
              <a:t> for us a far more exceeding and eternal weight of glory;</a:t>
            </a:r>
            <a:r>
              <a:rPr lang="en-US" sz="2400" dirty="0"/>
              <a:t>	</a:t>
            </a:r>
            <a:br>
              <a:rPr lang="en-US" sz="2400" dirty="0"/>
            </a:br>
            <a:r>
              <a:rPr lang="en-US" sz="2400" dirty="0"/>
              <a:t/>
            </a:r>
            <a:br>
              <a:rPr lang="en-US" sz="2400" dirty="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 Suffering </a:t>
            </a:r>
            <a:r>
              <a:rPr lang="en-US" sz="3200" u="sng" dirty="0"/>
              <a:t>is </a:t>
            </a:r>
            <a:r>
              <a:rPr lang="en-US" sz="3200" u="sng" dirty="0" smtClean="0"/>
              <a:t>Glorious</a:t>
            </a:r>
            <a:endParaRPr lang="en-US" sz="3200" u="sng" dirty="0"/>
          </a:p>
        </p:txBody>
      </p:sp>
    </p:spTree>
    <p:extLst>
      <p:ext uri="{BB962C8B-B14F-4D97-AF65-F5344CB8AC3E}">
        <p14:creationId xmlns:p14="http://schemas.microsoft.com/office/powerpoint/2010/main" val="9706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02403"/>
            <a:ext cx="8211824" cy="3255740"/>
          </a:xfrm>
        </p:spPr>
        <p:txBody>
          <a:bodyPr>
            <a:noAutofit/>
          </a:bodyPr>
          <a:lstStyle/>
          <a:p>
            <a:pPr algn="l" fontAlgn="base"/>
            <a:r>
              <a:rPr lang="en-US" sz="2400" dirty="0"/>
              <a:t>As his children we are</a:t>
            </a:r>
            <a:r>
              <a:rPr lang="en-US" sz="2400" b="1" i="1" dirty="0"/>
              <a:t> led by his Spirit</a:t>
            </a:r>
            <a:r>
              <a:rPr lang="en-US" sz="2400" dirty="0"/>
              <a:t> </a:t>
            </a:r>
            <a:endParaRPr lang="en-US" sz="2400" dirty="0" smtClean="0"/>
          </a:p>
          <a:p>
            <a:pPr algn="l" fontAlgn="base"/>
            <a:endParaRPr lang="en-US" sz="2400" dirty="0"/>
          </a:p>
          <a:p>
            <a:pPr algn="l"/>
            <a:r>
              <a:rPr lang="en-US" sz="2400" dirty="0"/>
              <a:t>As his children </a:t>
            </a:r>
            <a:r>
              <a:rPr lang="en-US" sz="2400" b="1" i="1" dirty="0"/>
              <a:t>we are loved </a:t>
            </a:r>
            <a:r>
              <a:rPr lang="en-US" sz="2400" b="1" i="1" dirty="0" smtClean="0"/>
              <a:t>deeply</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63938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81309"/>
            <a:ext cx="8211824" cy="3255740"/>
          </a:xfrm>
        </p:spPr>
        <p:txBody>
          <a:bodyPr>
            <a:noAutofit/>
          </a:bodyPr>
          <a:lstStyle/>
          <a:p>
            <a:pPr algn="l"/>
            <a:endParaRPr lang="en-US" sz="2400" i="1" dirty="0" smtClean="0"/>
          </a:p>
          <a:p>
            <a:pPr algn="l"/>
            <a:r>
              <a:rPr lang="en-US" sz="2400" i="1" u="sng" dirty="0" smtClean="0"/>
              <a:t>Romans 8:18 </a:t>
            </a:r>
            <a:r>
              <a:rPr lang="en-US" sz="2400" i="1" u="sng" dirty="0"/>
              <a:t>For I reckon that the sufferings of this present time are not worthy to be compared with the glory which shall be revealed in us</a:t>
            </a:r>
            <a:r>
              <a:rPr lang="en-US" sz="2400" i="1" u="sng" dirty="0" smtClean="0"/>
              <a:t>.</a:t>
            </a:r>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 Suffering </a:t>
            </a:r>
            <a:r>
              <a:rPr lang="en-US" sz="3200" u="sng" dirty="0"/>
              <a:t>is </a:t>
            </a:r>
            <a:r>
              <a:rPr lang="en-US" sz="3200" u="sng" dirty="0" smtClean="0"/>
              <a:t>Glorious</a:t>
            </a:r>
            <a:endParaRPr lang="en-US" sz="3200" u="sng" dirty="0"/>
          </a:p>
        </p:txBody>
      </p:sp>
    </p:spTree>
    <p:extLst>
      <p:ext uri="{BB962C8B-B14F-4D97-AF65-F5344CB8AC3E}">
        <p14:creationId xmlns:p14="http://schemas.microsoft.com/office/powerpoint/2010/main" val="275559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#3</a:t>
            </a:r>
            <a:endParaRPr lang="en-US" sz="4000" b="1" dirty="0" smtClean="0"/>
          </a:p>
          <a:p>
            <a:pPr algn="l"/>
            <a:r>
              <a:rPr lang="en-US" b="1" dirty="0" smtClean="0"/>
              <a:t>Of </a:t>
            </a:r>
            <a:r>
              <a:rPr lang="en-US" b="1" dirty="0"/>
              <a:t>all the pain you can endure in </a:t>
            </a:r>
            <a:r>
              <a:rPr lang="en-US" b="1" dirty="0" smtClean="0"/>
              <a:t>life is </a:t>
            </a:r>
          </a:p>
          <a:p>
            <a:pPr algn="l"/>
            <a:r>
              <a:rPr lang="en-US" b="1" dirty="0" smtClean="0"/>
              <a:t>of </a:t>
            </a:r>
            <a:r>
              <a:rPr lang="en-US" b="1" dirty="0"/>
              <a:t>no consequence in light of redemption</a:t>
            </a:r>
            <a:endParaRPr lang="en-US" b="1" dirty="0"/>
          </a:p>
        </p:txBody>
      </p:sp>
    </p:spTree>
    <p:extLst>
      <p:ext uri="{BB962C8B-B14F-4D97-AF65-F5344CB8AC3E}">
        <p14:creationId xmlns:p14="http://schemas.microsoft.com/office/powerpoint/2010/main" val="103516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81309"/>
            <a:ext cx="8211824" cy="3255740"/>
          </a:xfrm>
        </p:spPr>
        <p:txBody>
          <a:bodyPr>
            <a:noAutofit/>
          </a:bodyPr>
          <a:lstStyle/>
          <a:p>
            <a:pPr algn="l"/>
            <a:endParaRPr lang="en-US" sz="2400" i="1" dirty="0" smtClean="0"/>
          </a:p>
          <a:p>
            <a:pPr algn="l"/>
            <a:r>
              <a:rPr lang="en-US" sz="2400" i="1" dirty="0" smtClean="0"/>
              <a:t>Rom 8:19 </a:t>
            </a:r>
            <a:r>
              <a:rPr lang="en-US" sz="2400" i="1" dirty="0"/>
              <a:t>For the </a:t>
            </a:r>
            <a:r>
              <a:rPr lang="en-US" sz="2400" b="1" i="1" u="sng" dirty="0"/>
              <a:t>earnest expectation</a:t>
            </a:r>
            <a:r>
              <a:rPr lang="en-US" sz="2400" i="1" dirty="0"/>
              <a:t> of the </a:t>
            </a:r>
            <a:r>
              <a:rPr lang="en-US" sz="2400" b="1" i="1" u="sng" dirty="0"/>
              <a:t>creature </a:t>
            </a:r>
            <a:r>
              <a:rPr lang="en-US" sz="2400" i="1" dirty="0"/>
              <a:t>(the thing created)</a:t>
            </a:r>
            <a:r>
              <a:rPr lang="en-US" sz="2400" b="1" i="1" dirty="0"/>
              <a:t> </a:t>
            </a:r>
            <a:r>
              <a:rPr lang="en-US" sz="2400" i="1" dirty="0" err="1"/>
              <a:t>waiteth</a:t>
            </a:r>
            <a:r>
              <a:rPr lang="en-US" sz="2400" i="1" dirty="0"/>
              <a:t> for the manifestation of the sons of </a:t>
            </a:r>
            <a:r>
              <a:rPr lang="en-US" sz="2400" i="1" dirty="0" smtClean="0"/>
              <a:t>God.</a:t>
            </a:r>
            <a:r>
              <a:rPr lang="en-US" sz="2400" dirty="0" smtClean="0"/>
              <a:t> </a:t>
            </a:r>
            <a:r>
              <a:rPr lang="en-US" sz="2400" i="1" dirty="0" smtClean="0"/>
              <a:t>20 </a:t>
            </a:r>
            <a:r>
              <a:rPr lang="en-US" sz="2400" i="1" dirty="0"/>
              <a:t>For the creature was made subject to vanity, not willingly, but by reason of him who hath subjected the same in </a:t>
            </a:r>
            <a:r>
              <a:rPr lang="en-US" sz="2400" i="1" dirty="0" smtClean="0"/>
              <a:t>hope,</a:t>
            </a:r>
            <a:r>
              <a:rPr lang="en-US" sz="2400" dirty="0" smtClean="0"/>
              <a:t> </a:t>
            </a:r>
            <a:r>
              <a:rPr lang="en-US" sz="2400" i="1" dirty="0" smtClean="0"/>
              <a:t>21 </a:t>
            </a:r>
            <a:r>
              <a:rPr lang="en-US" sz="2400" i="1" dirty="0"/>
              <a:t>Because the creature itself also shall be delivered from the bondage of corruption into the glorious liberty of the children of </a:t>
            </a:r>
            <a:r>
              <a:rPr lang="en-US" sz="2400" i="1" dirty="0" smtClean="0"/>
              <a:t>God.</a:t>
            </a:r>
            <a:r>
              <a:rPr lang="en-US" sz="2400" dirty="0" smtClean="0"/>
              <a:t> </a:t>
            </a:r>
            <a:r>
              <a:rPr lang="en-US" sz="2400" b="1" i="1" dirty="0" smtClean="0"/>
              <a:t>22 </a:t>
            </a:r>
            <a:r>
              <a:rPr lang="en-US" sz="2400" i="1" dirty="0"/>
              <a:t>For we know that the whole creation </a:t>
            </a:r>
            <a:r>
              <a:rPr lang="en-US" sz="2400" i="1" dirty="0" err="1"/>
              <a:t>groaneth</a:t>
            </a:r>
            <a:r>
              <a:rPr lang="en-US" sz="2400" i="1" dirty="0"/>
              <a:t> and </a:t>
            </a:r>
            <a:r>
              <a:rPr lang="en-US" sz="2400" i="1" dirty="0" err="1"/>
              <a:t>travaileth</a:t>
            </a:r>
            <a:r>
              <a:rPr lang="en-US" sz="2400" i="1" dirty="0"/>
              <a:t> in pain together until now.</a:t>
            </a: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235185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307888"/>
            <a:ext cx="8211824" cy="3255740"/>
          </a:xfrm>
        </p:spPr>
        <p:txBody>
          <a:bodyPr>
            <a:noAutofit/>
          </a:bodyPr>
          <a:lstStyle/>
          <a:p>
            <a:pPr algn="l"/>
            <a:endParaRPr lang="en-US" sz="2400" i="1" dirty="0" smtClean="0"/>
          </a:p>
          <a:p>
            <a:pPr algn="l"/>
            <a:r>
              <a:rPr lang="en-US" b="1" u="sng" dirty="0" smtClean="0"/>
              <a:t>The Curse</a:t>
            </a:r>
          </a:p>
          <a:p>
            <a:pPr algn="l"/>
            <a:r>
              <a:rPr lang="en-US" sz="2000" i="1" dirty="0" smtClean="0"/>
              <a:t>Gen 3:19 </a:t>
            </a:r>
            <a:r>
              <a:rPr lang="en-US" sz="2000" i="1" dirty="0"/>
              <a:t>In the sweat of thy face shalt thou eat bread, till thou return unto the ground; for out of it </a:t>
            </a:r>
            <a:r>
              <a:rPr lang="en-US" sz="2000" i="1" dirty="0" err="1"/>
              <a:t>wast</a:t>
            </a:r>
            <a:r>
              <a:rPr lang="en-US" sz="2000" i="1" dirty="0"/>
              <a:t> thou taken: for dust thou [art], and unto dust shalt thou return. 20 And Adam called his wife's name Eve; because she was the mother of all living. 21 Unto Adam also and to his wife did the LORD God make coats of skins, and clothed them. 22 And the LORD God said, Behold, the man is become as one of us, to know good and evil: and now, lest he put forth his hand, and take also of the tree of life, and eat, and live for ever: 23 Therefore the LORD God sent him forth from the garden of Eden, to till the ground from whence he was taken.</a:t>
            </a: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384208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575902"/>
            <a:ext cx="8211824" cy="3255740"/>
          </a:xfrm>
        </p:spPr>
        <p:txBody>
          <a:bodyPr>
            <a:noAutofit/>
          </a:bodyPr>
          <a:lstStyle/>
          <a:p>
            <a:pPr algn="l"/>
            <a:endParaRPr lang="en-US" sz="2400" i="1" dirty="0" smtClean="0"/>
          </a:p>
          <a:p>
            <a:pPr algn="l"/>
            <a:r>
              <a:rPr lang="en-US" b="1" u="sng" dirty="0" smtClean="0"/>
              <a:t>The Curse</a:t>
            </a:r>
          </a:p>
          <a:p>
            <a:pPr algn="l"/>
            <a:endParaRPr lang="en-US" sz="2000" i="1" dirty="0" smtClean="0"/>
          </a:p>
          <a:p>
            <a:pPr algn="l"/>
            <a:endParaRPr lang="en-US" sz="2000" i="1" dirty="0"/>
          </a:p>
          <a:p>
            <a:pPr algn="l"/>
            <a:r>
              <a:rPr lang="en-US" sz="2400" i="1" dirty="0" smtClean="0"/>
              <a:t>Rom 5:12 </a:t>
            </a:r>
            <a:r>
              <a:rPr lang="en-US" sz="2400" i="1" dirty="0"/>
              <a:t>Wherefore, as by one man sin entered into the world, and death by sin; and so death passed upon all men, for that all have sinned</a:t>
            </a:r>
            <a:r>
              <a:rPr lang="en-US" sz="2400" i="1" dirty="0" smtClean="0"/>
              <a:t>:</a:t>
            </a:r>
          </a:p>
          <a:p>
            <a:pPr algn="l"/>
            <a:endParaRPr lang="en-US" sz="2000" i="1" dirty="0" smtClean="0"/>
          </a:p>
          <a:p>
            <a:pPr algn="l"/>
            <a:endParaRPr lang="en-US" sz="2000" i="1" dirty="0"/>
          </a:p>
          <a:p>
            <a:pPr algn="l"/>
            <a:endParaRPr lang="en-US" sz="2000" i="1" dirty="0" smtClean="0"/>
          </a:p>
          <a:p>
            <a:pPr algn="l"/>
            <a:endParaRPr lang="en-US" sz="2000" i="1" dirty="0"/>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253445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821377"/>
            <a:ext cx="8211824" cy="3255740"/>
          </a:xfrm>
        </p:spPr>
        <p:txBody>
          <a:bodyPr>
            <a:noAutofit/>
          </a:bodyPr>
          <a:lstStyle/>
          <a:p>
            <a:pPr algn="l"/>
            <a:endParaRPr lang="en-US" sz="2400" i="1" dirty="0" smtClean="0"/>
          </a:p>
          <a:p>
            <a:pPr algn="l"/>
            <a:r>
              <a:rPr lang="en-US" b="1" u="sng" dirty="0" smtClean="0"/>
              <a:t>Redemption</a:t>
            </a:r>
            <a:endParaRPr lang="en-US" i="1" dirty="0"/>
          </a:p>
          <a:p>
            <a:pPr algn="l"/>
            <a:r>
              <a:rPr lang="en-US" sz="2400" i="1" dirty="0" smtClean="0"/>
              <a:t>Romans 8:21</a:t>
            </a:r>
            <a:r>
              <a:rPr lang="en-US" sz="2400" i="1" dirty="0"/>
              <a:t>….shall be delivered from the bondage of corruption into the glorious liberty of the children of </a:t>
            </a:r>
            <a:r>
              <a:rPr lang="en-US" sz="2400" i="1" dirty="0" smtClean="0"/>
              <a:t>God.</a:t>
            </a:r>
            <a:r>
              <a:rPr lang="en-US" sz="2400" dirty="0" smtClean="0"/>
              <a:t> </a:t>
            </a:r>
            <a:r>
              <a:rPr lang="en-US" sz="2400" b="1" i="1" dirty="0" smtClean="0"/>
              <a:t>23 </a:t>
            </a:r>
            <a:r>
              <a:rPr lang="en-US" sz="2400" i="1" dirty="0"/>
              <a:t>And not only they, but ourselves also, which have the </a:t>
            </a:r>
            <a:r>
              <a:rPr lang="en-US" sz="2400" i="1" dirty="0" err="1"/>
              <a:t>firstfruits</a:t>
            </a:r>
            <a:r>
              <a:rPr lang="en-US" sz="2400" i="1" dirty="0"/>
              <a:t> of the Spirit, even we ourselves groan within ourselves, </a:t>
            </a:r>
            <a:r>
              <a:rPr lang="en-US" sz="2400" i="1" u="sng" dirty="0"/>
              <a:t>waiting for the adoption, to wit, the redemption of our body.</a:t>
            </a:r>
            <a:endParaRPr lang="en-US" sz="2400" u="sng" dirty="0"/>
          </a:p>
          <a:p>
            <a:r>
              <a:rPr lang="en-US" dirty="0"/>
              <a:t/>
            </a:r>
            <a:br>
              <a:rPr lang="en-US" dirty="0"/>
            </a:br>
            <a:r>
              <a:rPr lang="en-US" sz="2400" dirty="0"/>
              <a:t> </a:t>
            </a:r>
          </a:p>
          <a:p>
            <a:pPr algn="l"/>
            <a:r>
              <a:rPr lang="en-US" sz="2400" dirty="0"/>
              <a:t/>
            </a:r>
            <a:br>
              <a:rPr lang="en-US" sz="2400" dirty="0"/>
            </a:br>
            <a:endParaRPr lang="en-US" sz="2400" i="1" dirty="0"/>
          </a:p>
          <a:p>
            <a:pPr algn="l"/>
            <a:endParaRPr lang="en-US" sz="2400" i="1" dirty="0" smtClean="0"/>
          </a:p>
          <a:p>
            <a:pPr algn="l"/>
            <a:endParaRPr lang="en-US" sz="2400" i="1" dirty="0"/>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818304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364177"/>
            <a:ext cx="8211824" cy="3255740"/>
          </a:xfrm>
        </p:spPr>
        <p:txBody>
          <a:bodyPr>
            <a:noAutofit/>
          </a:bodyPr>
          <a:lstStyle/>
          <a:p>
            <a:pPr algn="l"/>
            <a:endParaRPr lang="en-US" sz="2400" i="1" dirty="0" smtClean="0"/>
          </a:p>
          <a:p>
            <a:pPr algn="l"/>
            <a:r>
              <a:rPr lang="en-US" b="1" u="sng" dirty="0" smtClean="0"/>
              <a:t>Redemption</a:t>
            </a:r>
            <a:endParaRPr lang="en-US" i="1" dirty="0"/>
          </a:p>
          <a:p>
            <a:pPr algn="l"/>
            <a:r>
              <a:rPr lang="en-US" b="1" i="1" dirty="0" smtClean="0"/>
              <a:t>Romans 8:24 </a:t>
            </a:r>
            <a:r>
              <a:rPr lang="en-US" i="1" dirty="0"/>
              <a:t>For we are saved by hope: but hope that is seen is not hope: for what a man </a:t>
            </a:r>
            <a:r>
              <a:rPr lang="en-US" i="1" dirty="0" err="1"/>
              <a:t>seeth</a:t>
            </a:r>
            <a:r>
              <a:rPr lang="en-US" i="1" dirty="0"/>
              <a:t>, why doth he yet hope for?</a:t>
            </a:r>
            <a:r>
              <a:rPr lang="en-US" dirty="0"/>
              <a:t/>
            </a:r>
            <a:br>
              <a:rPr lang="en-US" dirty="0"/>
            </a:br>
            <a:r>
              <a:rPr lang="en-US" sz="2400" dirty="0"/>
              <a:t> </a:t>
            </a:r>
          </a:p>
          <a:p>
            <a:pPr algn="l"/>
            <a:r>
              <a:rPr lang="en-US" sz="2400" dirty="0"/>
              <a:t/>
            </a:r>
            <a:br>
              <a:rPr lang="en-US" sz="2400" dirty="0"/>
            </a:br>
            <a:endParaRPr lang="en-US" sz="2400" i="1" dirty="0"/>
          </a:p>
          <a:p>
            <a:pPr algn="l"/>
            <a:endParaRPr lang="en-US" sz="2400" i="1" dirty="0" smtClean="0"/>
          </a:p>
          <a:p>
            <a:pPr algn="l"/>
            <a:endParaRPr lang="en-US" sz="2400" i="1" dirty="0"/>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386918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#4</a:t>
            </a:r>
            <a:endParaRPr lang="en-US" sz="4000" b="1" dirty="0" smtClean="0"/>
          </a:p>
          <a:p>
            <a:pPr algn="l"/>
            <a:r>
              <a:rPr lang="en-US" b="1" dirty="0"/>
              <a:t>Our present suffering </a:t>
            </a:r>
            <a:r>
              <a:rPr lang="en-US" b="1" dirty="0" smtClean="0"/>
              <a:t>+ yearning </a:t>
            </a:r>
            <a:r>
              <a:rPr lang="en-US" b="1" dirty="0"/>
              <a:t>for Christ’s return should result in a lifestyle of hope.</a:t>
            </a:r>
            <a:endParaRPr lang="en-US" b="1" dirty="0"/>
          </a:p>
        </p:txBody>
      </p:sp>
    </p:spTree>
    <p:extLst>
      <p:ext uri="{BB962C8B-B14F-4D97-AF65-F5344CB8AC3E}">
        <p14:creationId xmlns:p14="http://schemas.microsoft.com/office/powerpoint/2010/main" val="1724284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159225"/>
            <a:ext cx="8211824" cy="3255740"/>
          </a:xfrm>
        </p:spPr>
        <p:txBody>
          <a:bodyPr>
            <a:noAutofit/>
          </a:bodyPr>
          <a:lstStyle/>
          <a:p>
            <a:pPr algn="l"/>
            <a:endParaRPr lang="en-US" sz="2400" i="1" dirty="0" smtClean="0"/>
          </a:p>
          <a:p>
            <a:pPr algn="l"/>
            <a:r>
              <a:rPr lang="en-US" b="1" u="sng" dirty="0" smtClean="0"/>
              <a:t>The Redemption</a:t>
            </a:r>
            <a:endParaRPr lang="en-US" i="1" dirty="0"/>
          </a:p>
          <a:p>
            <a:pPr algn="l"/>
            <a:endParaRPr lang="en-US" i="1" dirty="0" smtClean="0"/>
          </a:p>
          <a:p>
            <a:pPr algn="l"/>
            <a:r>
              <a:rPr lang="en-US" i="1" dirty="0" smtClean="0"/>
              <a:t>Rom 8:</a:t>
            </a:r>
            <a:r>
              <a:rPr lang="en-US" sz="2400" b="1" i="1" dirty="0" smtClean="0"/>
              <a:t>25 </a:t>
            </a:r>
            <a:r>
              <a:rPr lang="en-US" sz="2400" i="1" dirty="0"/>
              <a:t>But if we hope for that we see not, then </a:t>
            </a:r>
            <a:r>
              <a:rPr lang="en-US" sz="2400" b="1" i="1" u="sng" dirty="0"/>
              <a:t>do we with patience wait for it</a:t>
            </a:r>
            <a:r>
              <a:rPr lang="en-US" sz="2400" b="1" i="1" u="sng" dirty="0" smtClean="0"/>
              <a:t>.</a:t>
            </a:r>
          </a:p>
          <a:p>
            <a:pPr algn="l"/>
            <a:endParaRPr lang="en-US" sz="2400" dirty="0"/>
          </a:p>
          <a:p>
            <a:pPr algn="l"/>
            <a:r>
              <a:rPr lang="en-US" sz="2400" dirty="0"/>
              <a:t> </a:t>
            </a:r>
          </a:p>
          <a:p>
            <a:pPr algn="l"/>
            <a:r>
              <a:rPr lang="en-US" sz="2400" dirty="0"/>
              <a:t/>
            </a:r>
            <a:br>
              <a:rPr lang="en-US" sz="2400" dirty="0"/>
            </a:br>
            <a:endParaRPr lang="en-US" sz="2400" i="1" dirty="0"/>
          </a:p>
          <a:p>
            <a:pPr algn="l"/>
            <a:endParaRPr lang="en-US" sz="2400" i="1" dirty="0" smtClean="0"/>
          </a:p>
          <a:p>
            <a:pPr algn="l"/>
            <a:endParaRPr lang="en-US" sz="2400" i="1" dirty="0"/>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2967292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332646"/>
            <a:ext cx="8211824" cy="3255740"/>
          </a:xfrm>
        </p:spPr>
        <p:txBody>
          <a:bodyPr>
            <a:noAutofit/>
          </a:bodyPr>
          <a:lstStyle/>
          <a:p>
            <a:pPr algn="l"/>
            <a:endParaRPr lang="en-US" sz="2400" i="1" dirty="0" smtClean="0"/>
          </a:p>
          <a:p>
            <a:pPr algn="l"/>
            <a:r>
              <a:rPr lang="en-US" b="1" u="sng" dirty="0" smtClean="0"/>
              <a:t>Redemption</a:t>
            </a:r>
            <a:endParaRPr lang="en-US" i="1" dirty="0"/>
          </a:p>
          <a:p>
            <a:pPr algn="l"/>
            <a:endParaRPr lang="en-US" i="1" dirty="0" smtClean="0"/>
          </a:p>
          <a:p>
            <a:pPr algn="l"/>
            <a:r>
              <a:rPr lang="en-US" i="1" dirty="0" err="1" smtClean="0"/>
              <a:t>Phl</a:t>
            </a:r>
            <a:r>
              <a:rPr lang="en-US" i="1" dirty="0" smtClean="0"/>
              <a:t> </a:t>
            </a:r>
            <a:r>
              <a:rPr lang="en-US" i="1" dirty="0"/>
              <a:t>3:21 Who shall change our vile body, that it may be fashioned like unto his glorious body, according to the working whereby he is able even to subdue all things unto himself.</a:t>
            </a:r>
            <a:endParaRPr lang="en-US" sz="2400" dirty="0"/>
          </a:p>
          <a:p>
            <a:pPr algn="l"/>
            <a:r>
              <a:rPr lang="en-US" sz="2400" dirty="0"/>
              <a:t> </a:t>
            </a:r>
          </a:p>
          <a:p>
            <a:pPr algn="l"/>
            <a:r>
              <a:rPr lang="en-US" sz="2400" dirty="0"/>
              <a:t/>
            </a:r>
            <a:br>
              <a:rPr lang="en-US" sz="2400" dirty="0"/>
            </a:br>
            <a:endParaRPr lang="en-US" sz="2400" i="1" dirty="0"/>
          </a:p>
          <a:p>
            <a:pPr algn="l"/>
            <a:endParaRPr lang="en-US" sz="2400" i="1" dirty="0" smtClean="0"/>
          </a:p>
          <a:p>
            <a:pPr algn="l"/>
            <a:endParaRPr lang="en-US" sz="2400" i="1" dirty="0"/>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328789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a:t>
            </a:r>
            <a:r>
              <a:rPr lang="en-US" sz="2400" dirty="0" smtClean="0"/>
              <a:t>8:17-25</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4800" dirty="0" smtClean="0"/>
              <a:t>Our </a:t>
            </a:r>
            <a:r>
              <a:rPr lang="en-US" sz="4800" dirty="0" err="1" smtClean="0"/>
              <a:t>Sonship</a:t>
            </a:r>
            <a:r>
              <a:rPr lang="en-US" sz="4800" dirty="0" smtClean="0"/>
              <a:t> pt2</a:t>
            </a:r>
            <a:endParaRPr lang="en-US" sz="4800" dirty="0"/>
          </a:p>
        </p:txBody>
      </p:sp>
    </p:spTree>
    <p:extLst>
      <p:ext uri="{BB962C8B-B14F-4D97-AF65-F5344CB8AC3E}">
        <p14:creationId xmlns:p14="http://schemas.microsoft.com/office/powerpoint/2010/main" val="389385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569129"/>
            <a:ext cx="8211824" cy="3255740"/>
          </a:xfrm>
        </p:spPr>
        <p:txBody>
          <a:bodyPr>
            <a:noAutofit/>
          </a:bodyPr>
          <a:lstStyle/>
          <a:p>
            <a:pPr algn="l"/>
            <a:endParaRPr lang="en-US" sz="2400" i="1" dirty="0" smtClean="0"/>
          </a:p>
          <a:p>
            <a:pPr algn="l"/>
            <a:r>
              <a:rPr lang="en-US" b="1" u="sng" dirty="0" smtClean="0"/>
              <a:t>The Redemption</a:t>
            </a:r>
            <a:endParaRPr lang="en-US" i="1" dirty="0"/>
          </a:p>
          <a:p>
            <a:pPr algn="l"/>
            <a:r>
              <a:rPr lang="en-US" sz="2400" i="1" dirty="0" smtClean="0"/>
              <a:t>James </a:t>
            </a:r>
            <a:r>
              <a:rPr lang="en-US" sz="2400" i="1" dirty="0"/>
              <a:t>5:7 Be patient therefore, brethren, unto the coming of the Lord. Behold, the husbandman </a:t>
            </a:r>
            <a:r>
              <a:rPr lang="en-US" sz="2400" i="1" dirty="0" err="1"/>
              <a:t>waiteth</a:t>
            </a:r>
            <a:r>
              <a:rPr lang="en-US" sz="2400" i="1" dirty="0"/>
              <a:t> for the precious fruit of the earth, and hath long patience for it, until he receive the early and latter rain. 8 Be ye also patient; stablish your hearts: for the coming of the Lord </a:t>
            </a:r>
            <a:r>
              <a:rPr lang="en-US" sz="2400" i="1" dirty="0" err="1"/>
              <a:t>draweth</a:t>
            </a:r>
            <a:r>
              <a:rPr lang="en-US" sz="2400" i="1" dirty="0"/>
              <a:t> nigh</a:t>
            </a:r>
            <a:endParaRPr lang="en-US" sz="2400" dirty="0"/>
          </a:p>
          <a:p>
            <a:pPr algn="l"/>
            <a:endParaRPr lang="en-US" sz="2400" dirty="0"/>
          </a:p>
          <a:p>
            <a:pPr algn="l"/>
            <a:r>
              <a:rPr lang="en-US" sz="2400" dirty="0"/>
              <a:t> </a:t>
            </a:r>
          </a:p>
          <a:p>
            <a:pPr algn="l"/>
            <a:r>
              <a:rPr lang="en-US" sz="2400" dirty="0"/>
              <a:t/>
            </a:r>
            <a:br>
              <a:rPr lang="en-US" sz="2400" dirty="0"/>
            </a:br>
            <a:endParaRPr lang="en-US" sz="2400" i="1" dirty="0"/>
          </a:p>
          <a:p>
            <a:pPr algn="l"/>
            <a:endParaRPr lang="en-US" sz="2400" i="1" dirty="0" smtClean="0"/>
          </a:p>
          <a:p>
            <a:pPr algn="l"/>
            <a:endParaRPr lang="en-US" sz="2400" i="1" dirty="0"/>
          </a:p>
          <a:p>
            <a:pPr algn="l"/>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u="sng" dirty="0" smtClean="0"/>
              <a:t>Creation Cries for Redemption</a:t>
            </a:r>
            <a:endParaRPr lang="en-US" sz="3200" u="sng" dirty="0"/>
          </a:p>
        </p:txBody>
      </p:sp>
    </p:spTree>
    <p:extLst>
      <p:ext uri="{BB962C8B-B14F-4D97-AF65-F5344CB8AC3E}">
        <p14:creationId xmlns:p14="http://schemas.microsoft.com/office/powerpoint/2010/main" val="428750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sz="3200" i="1" dirty="0" smtClean="0"/>
              <a:t>17 </a:t>
            </a:r>
            <a:r>
              <a:rPr lang="en-US" sz="3200" i="1" dirty="0"/>
              <a:t>And if children, then heirs; heirs of God, and joint-heirs with Christ; if so be that we suffer with him, that we may be also glorified together.</a:t>
            </a:r>
            <a:endParaRPr lang="en-US" sz="3200" dirty="0"/>
          </a:p>
          <a:p>
            <a:pPr algn="l"/>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Grants </a:t>
            </a:r>
            <a:r>
              <a:rPr lang="en-US" sz="3200" b="1" u="sng" dirty="0" smtClean="0"/>
              <a:t>Inheritance</a:t>
            </a:r>
            <a:endParaRPr lang="en-US" sz="3200" b="1" dirty="0"/>
          </a:p>
        </p:txBody>
      </p:sp>
    </p:spTree>
    <p:extLst>
      <p:ext uri="{BB962C8B-B14F-4D97-AF65-F5344CB8AC3E}">
        <p14:creationId xmlns:p14="http://schemas.microsoft.com/office/powerpoint/2010/main" val="338573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887760"/>
            <a:ext cx="8211824" cy="3255740"/>
          </a:xfrm>
        </p:spPr>
        <p:txBody>
          <a:bodyPr>
            <a:noAutofit/>
          </a:bodyPr>
          <a:lstStyle/>
          <a:p>
            <a:pPr algn="l"/>
            <a:r>
              <a:rPr lang="en-US" sz="3200" i="1" dirty="0" smtClean="0"/>
              <a:t>17a </a:t>
            </a:r>
            <a:r>
              <a:rPr lang="en-US" sz="3200" i="1" dirty="0"/>
              <a:t>And if children, then heirs; heirs of God, </a:t>
            </a:r>
            <a:r>
              <a:rPr lang="en-US" sz="3200" i="1" dirty="0" smtClean="0"/>
              <a:t>…</a:t>
            </a:r>
          </a:p>
          <a:p>
            <a:pPr algn="l"/>
            <a:endParaRPr lang="en-US" sz="3200" i="1" dirty="0"/>
          </a:p>
          <a:p>
            <a:pPr algn="l" fontAlgn="base"/>
            <a:r>
              <a:rPr lang="en-US" sz="2800" dirty="0"/>
              <a:t>Heirs of God meaning his </a:t>
            </a:r>
            <a:r>
              <a:rPr lang="en-US" sz="2800" dirty="0" smtClean="0"/>
              <a:t>acceptance of us </a:t>
            </a:r>
            <a:r>
              <a:rPr lang="en-US" sz="2800" dirty="0"/>
              <a:t>is our inheritance</a:t>
            </a:r>
          </a:p>
          <a:p>
            <a:pPr algn="l"/>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Grants </a:t>
            </a:r>
            <a:r>
              <a:rPr lang="en-US" sz="3200" b="1" u="sng" dirty="0" smtClean="0"/>
              <a:t>Inheritance</a:t>
            </a:r>
            <a:endParaRPr lang="en-US" sz="3200" b="1" dirty="0"/>
          </a:p>
        </p:txBody>
      </p:sp>
    </p:spTree>
    <p:extLst>
      <p:ext uri="{BB962C8B-B14F-4D97-AF65-F5344CB8AC3E}">
        <p14:creationId xmlns:p14="http://schemas.microsoft.com/office/powerpoint/2010/main" val="80424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sz="3200" i="1" dirty="0" smtClean="0"/>
              <a:t>17 </a:t>
            </a:r>
            <a:r>
              <a:rPr lang="en-US" sz="3200" i="1" dirty="0"/>
              <a:t>And if children, then heirs; heirs of God, and joint-heirs with </a:t>
            </a:r>
            <a:r>
              <a:rPr lang="en-US" sz="3200" i="1" dirty="0" smtClean="0"/>
              <a:t>Christ</a:t>
            </a:r>
          </a:p>
          <a:p>
            <a:pPr algn="l"/>
            <a:endParaRPr lang="en-US" sz="3200" i="1" dirty="0"/>
          </a:p>
          <a:p>
            <a:pPr algn="l"/>
            <a:r>
              <a:rPr lang="en-US" sz="2800" dirty="0"/>
              <a:t>Joint-heirs with Christ </a:t>
            </a:r>
            <a:r>
              <a:rPr lang="en-US" sz="2800" dirty="0" smtClean="0"/>
              <a:t>meaning </a:t>
            </a:r>
            <a:r>
              <a:rPr lang="en-US" sz="2800" dirty="0"/>
              <a:t>that all that Christ was appointed to inherit we also receive.</a:t>
            </a:r>
          </a:p>
          <a:p>
            <a:pPr algn="l"/>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Grants </a:t>
            </a:r>
            <a:r>
              <a:rPr lang="en-US" sz="3200" b="1" u="sng" dirty="0" smtClean="0"/>
              <a:t>Inheritance</a:t>
            </a:r>
            <a:endParaRPr lang="en-US" sz="3200" b="1" dirty="0"/>
          </a:p>
        </p:txBody>
      </p:sp>
    </p:spTree>
    <p:extLst>
      <p:ext uri="{BB962C8B-B14F-4D97-AF65-F5344CB8AC3E}">
        <p14:creationId xmlns:p14="http://schemas.microsoft.com/office/powerpoint/2010/main" val="167677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i="1" dirty="0"/>
              <a:t>Heb. 1:1 God, who at sundry times and in divers manners </a:t>
            </a:r>
            <a:r>
              <a:rPr lang="en-US" i="1" dirty="0" err="1"/>
              <a:t>spake</a:t>
            </a:r>
            <a:r>
              <a:rPr lang="en-US" i="1" dirty="0"/>
              <a:t> in time past unto the fathers by the prophets, 2. Hath in these last days spoken unto us by his Son, whom he hath appointed </a:t>
            </a:r>
            <a:r>
              <a:rPr lang="en-US" i="1" u="sng" dirty="0"/>
              <a:t>heir of all things</a:t>
            </a:r>
            <a:r>
              <a:rPr lang="en-US" i="1" dirty="0"/>
              <a:t>, by whom also he made the worlds;</a:t>
            </a: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Grants </a:t>
            </a:r>
            <a:r>
              <a:rPr lang="en-US" sz="3200" b="1" u="sng" dirty="0" smtClean="0"/>
              <a:t>Inheritance</a:t>
            </a:r>
            <a:endParaRPr lang="en-US" sz="3200" b="1" dirty="0"/>
          </a:p>
        </p:txBody>
      </p:sp>
    </p:spTree>
    <p:extLst>
      <p:ext uri="{BB962C8B-B14F-4D97-AF65-F5344CB8AC3E}">
        <p14:creationId xmlns:p14="http://schemas.microsoft.com/office/powerpoint/2010/main" val="354345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sz="2000" b="1" i="1" dirty="0"/>
              <a:t>Revelation 21:1 </a:t>
            </a:r>
            <a:r>
              <a:rPr lang="en-US" sz="2000" i="1" dirty="0"/>
              <a:t>And I saw a new heaven and a new earth: for the first heaven and the first earth were passed away; and there was no more </a:t>
            </a:r>
            <a:r>
              <a:rPr lang="en-US" sz="2000" i="1" dirty="0" smtClean="0"/>
              <a:t>sea.</a:t>
            </a:r>
            <a:r>
              <a:rPr lang="en-US" sz="2000" dirty="0" smtClean="0"/>
              <a:t> </a:t>
            </a:r>
            <a:r>
              <a:rPr lang="en-US" sz="2000" b="1" i="1" dirty="0" smtClean="0"/>
              <a:t>2 </a:t>
            </a:r>
            <a:r>
              <a:rPr lang="en-US" sz="2000" i="1" dirty="0"/>
              <a:t>And I John saw the holy city, new Jerusalem, coming down from God out of heaven, prepared as a bride adorned for her </a:t>
            </a:r>
            <a:r>
              <a:rPr lang="en-US" sz="2000" i="1" dirty="0" smtClean="0"/>
              <a:t>husband.</a:t>
            </a:r>
            <a:r>
              <a:rPr lang="en-US" sz="2000" dirty="0" smtClean="0"/>
              <a:t> </a:t>
            </a:r>
            <a:r>
              <a:rPr lang="en-US" sz="2000" b="1" i="1" dirty="0" smtClean="0"/>
              <a:t>3 </a:t>
            </a:r>
            <a:r>
              <a:rPr lang="en-US" sz="2000" i="1" dirty="0"/>
              <a:t>And I heard a great voice out of heaven saying, Behold, the tabernacle of God is with men, and he will dwell with them, and they shall be his people, and God himself shall be with them, and be their </a:t>
            </a:r>
            <a:r>
              <a:rPr lang="en-US" sz="2000" i="1" dirty="0" smtClean="0"/>
              <a:t>God.</a:t>
            </a:r>
            <a:r>
              <a:rPr lang="en-US" sz="2000" dirty="0" smtClean="0"/>
              <a:t> </a:t>
            </a:r>
            <a:r>
              <a:rPr lang="en-US" sz="2000" b="1" i="1" dirty="0" smtClean="0"/>
              <a:t>4 </a:t>
            </a:r>
            <a:r>
              <a:rPr lang="en-US" sz="2000" i="1" dirty="0"/>
              <a:t>And God shall wipe away all tears from their eyes; and there shall be no more death, neither sorrow, nor crying, neither shall there be any more pain: for the former things are passed away.</a:t>
            </a:r>
            <a:r>
              <a:rPr lang="en-US" sz="2000" dirty="0"/>
              <a:t/>
            </a:r>
            <a:br>
              <a:rPr lang="en-US" sz="2000" dirty="0"/>
            </a:br>
            <a:r>
              <a:rPr lang="en-US" sz="2000" dirty="0"/>
              <a:t/>
            </a:r>
            <a:br>
              <a:rPr lang="en-US" sz="2000" dirty="0"/>
            </a:br>
            <a:endParaRPr lang="en-US" sz="20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Grants </a:t>
            </a:r>
            <a:r>
              <a:rPr lang="en-US" sz="3200" b="1" u="sng" dirty="0" smtClean="0"/>
              <a:t>Inheritance</a:t>
            </a:r>
            <a:endParaRPr lang="en-US" sz="3200" b="1" dirty="0"/>
          </a:p>
        </p:txBody>
      </p:sp>
    </p:spTree>
    <p:extLst>
      <p:ext uri="{BB962C8B-B14F-4D97-AF65-F5344CB8AC3E}">
        <p14:creationId xmlns:p14="http://schemas.microsoft.com/office/powerpoint/2010/main" val="15747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a:r>
              <a:rPr lang="en-US" b="1" dirty="0" smtClean="0"/>
              <a:t>Heaven is pretty great</a:t>
            </a:r>
            <a:endParaRPr lang="en-US" b="1" dirty="0"/>
          </a:p>
        </p:txBody>
      </p:sp>
    </p:spTree>
    <p:extLst>
      <p:ext uri="{BB962C8B-B14F-4D97-AF65-F5344CB8AC3E}">
        <p14:creationId xmlns:p14="http://schemas.microsoft.com/office/powerpoint/2010/main" val="130757585"/>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5208</TotalTime>
  <Words>1322</Words>
  <Application>Microsoft Office PowerPoint</Application>
  <PresentationFormat>On-screen Show (16:9)</PresentationFormat>
  <Paragraphs>153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Adelle-Regular</vt:lpstr>
      <vt:lpstr>Apple Chancery</vt:lpstr>
      <vt:lpstr>Arial</vt:lpstr>
      <vt:lpstr>Trebuchet MS</vt:lpstr>
      <vt:lpstr>Default</vt:lpstr>
      <vt:lpstr>PowerPoint Presentation</vt:lpstr>
      <vt:lpstr>PowerPoint Presentation</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151</cp:revision>
  <dcterms:created xsi:type="dcterms:W3CDTF">2014-03-26T14:03:34Z</dcterms:created>
  <dcterms:modified xsi:type="dcterms:W3CDTF">2017-06-11T12:40:09Z</dcterms:modified>
</cp:coreProperties>
</file>