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8" name="Shape 1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Shape 1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6" name="Shape 15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8" name="Shape 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2" name="Shape 1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8" name="Shape 1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4" name="Shape 1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0" name="Shape 1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7" name="Shape 2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Shape 2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3" name="Shape 23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Shape 2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9" name="Shape 23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lt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8.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image" Target="../media/image6.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7.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 Id="rId3" Type="http://schemas.openxmlformats.org/officeDocument/2006/relationships/image" Target="../media/image4.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tIns="91425">
            <a:noAutofit/>
          </a:bodyPr>
          <a:lstStyle/>
          <a:p>
            <a:pPr lvl="0">
              <a:spcBef>
                <a:spcPts val="0"/>
              </a:spcBef>
              <a:buNone/>
            </a:pPr>
            <a:r>
              <a:rPr lang="en"/>
              <a:t>The Christian Walk</a:t>
            </a:r>
          </a:p>
        </p:txBody>
      </p:sp>
      <p:sp>
        <p:nvSpPr>
          <p:cNvPr id="55" name="Shape 55"/>
          <p:cNvSpPr txBox="1"/>
          <p:nvPr>
            <p:ph idx="1" type="subTitle"/>
          </p:nvPr>
        </p:nvSpPr>
        <p:spPr>
          <a:xfrm>
            <a:off x="311700" y="2834125"/>
            <a:ext cx="8520600" cy="792600"/>
          </a:xfrm>
          <a:prstGeom prst="rect">
            <a:avLst/>
          </a:prstGeom>
        </p:spPr>
        <p:txBody>
          <a:bodyPr anchorCtr="0" anchor="t" bIns="91425" lIns="91425" rIns="91425" tIns="91425">
            <a:noAutofit/>
          </a:bodyPr>
          <a:lstStyle/>
          <a:p>
            <a:pPr lvl="0">
              <a:spcBef>
                <a:spcPts val="0"/>
              </a:spcBef>
              <a:buNone/>
            </a:pPr>
            <a:r>
              <a:rPr lang="en"/>
              <a:t>1 Thessalonians 2:10-12</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445025"/>
            <a:ext cx="8520600" cy="1253400"/>
          </a:xfrm>
          <a:prstGeom prst="rect">
            <a:avLst/>
          </a:prstGeom>
        </p:spPr>
        <p:txBody>
          <a:bodyPr anchorCtr="0" anchor="t" bIns="91425" lIns="91425" rIns="91425" tIns="91425">
            <a:noAutofit/>
          </a:bodyPr>
          <a:lstStyle/>
          <a:p>
            <a:pPr lvl="0">
              <a:spcBef>
                <a:spcPts val="0"/>
              </a:spcBef>
              <a:buNone/>
            </a:pPr>
            <a:r>
              <a:rPr lang="en"/>
              <a:t>Psalm 119:45</a:t>
            </a:r>
          </a:p>
          <a:p>
            <a:pPr lvl="0">
              <a:spcBef>
                <a:spcPts val="0"/>
              </a:spcBef>
              <a:buNone/>
            </a:pPr>
            <a:r>
              <a:rPr lang="en"/>
              <a:t>And I will walk at liberty: for I seek thy precepts</a:t>
            </a:r>
          </a:p>
        </p:txBody>
      </p:sp>
      <p:pic>
        <p:nvPicPr>
          <p:cNvPr descr="Image result for Christian prisoner painting" id="108" name="Shape 108"/>
          <p:cNvPicPr preferRelativeResize="0"/>
          <p:nvPr/>
        </p:nvPicPr>
        <p:blipFill>
          <a:blip r:embed="rId3">
            <a:alphaModFix/>
          </a:blip>
          <a:stretch>
            <a:fillRect/>
          </a:stretch>
        </p:blipFill>
        <p:spPr>
          <a:xfrm>
            <a:off x="3282025" y="1698425"/>
            <a:ext cx="2579946" cy="31402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True freedom can only be found in following the Words of God. </a:t>
            </a:r>
          </a:p>
          <a:p>
            <a:pPr lvl="0">
              <a:spcBef>
                <a:spcPts val="0"/>
              </a:spcBef>
              <a:buNone/>
            </a:pPr>
            <a:r>
              <a:t/>
            </a:r>
            <a:endParaRPr/>
          </a:p>
          <a:p>
            <a:pPr lvl="0">
              <a:spcBef>
                <a:spcPts val="0"/>
              </a:spcBef>
              <a:buNone/>
            </a:pPr>
            <a:r>
              <a:t/>
            </a:r>
            <a:endParaRPr/>
          </a:p>
          <a:p>
            <a:pPr lvl="0">
              <a:spcBef>
                <a:spcPts val="0"/>
              </a:spcBef>
              <a:buNone/>
            </a:pPr>
            <a:r>
              <a:rPr lang="en"/>
              <a:t>Walking</a:t>
            </a:r>
            <a:r>
              <a:rPr lang="en"/>
              <a:t> justly focuses my heart and sharpens my vision on my Savior.</a:t>
            </a:r>
          </a:p>
          <a:p>
            <a:pPr lvl="0">
              <a:spcBef>
                <a:spcPts val="0"/>
              </a:spcBef>
              <a:buNone/>
            </a:pPr>
            <a:r>
              <a:t/>
            </a:r>
            <a:endParaRPr/>
          </a:p>
          <a:p>
            <a:pPr lvl="0">
              <a:spcBef>
                <a:spcPts val="0"/>
              </a:spcBef>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Am I walking justly?</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 Unblameably</a:t>
            </a:r>
          </a:p>
        </p:txBody>
      </p:sp>
      <p:sp>
        <p:nvSpPr>
          <p:cNvPr id="124" name="Shape 124"/>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Luke 1:6 And they were both righteous before God, walking in all the commandments and ordinances of the Lord blameless. </a:t>
            </a:r>
          </a:p>
          <a:p>
            <a:pPr lvl="0">
              <a:spcBef>
                <a:spcPts val="0"/>
              </a:spcBef>
              <a:buNone/>
            </a:pPr>
            <a:r>
              <a:rPr lang="en"/>
              <a:t>Phil 2:15 That ye may be blameless and harmless, the sons of God, without rebuke, in the midst of a crooked and perverse nation, among whom ye shine as lights in the world;</a:t>
            </a:r>
          </a:p>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The place we dwell is indeed crooked and perverse; the similarity and friendliness we have for it only falls out to our harm.</a:t>
            </a:r>
          </a:p>
          <a:p>
            <a:pPr lvl="0">
              <a:spcBef>
                <a:spcPts val="0"/>
              </a:spcBef>
              <a:buNone/>
            </a:pPr>
            <a:r>
              <a:t/>
            </a:r>
            <a:endParaRPr/>
          </a:p>
          <a:p>
            <a:pPr lvl="0">
              <a:spcBef>
                <a:spcPts val="0"/>
              </a:spcBef>
              <a:buNone/>
            </a:pPr>
            <a:r>
              <a:t/>
            </a:r>
            <a:endParaRPr/>
          </a:p>
          <a:p>
            <a:pPr lvl="0">
              <a:spcBef>
                <a:spcPts val="0"/>
              </a:spcBef>
              <a:buNone/>
            </a:pPr>
            <a:r>
              <a:rPr lang="en"/>
              <a:t>The way you walk sends a message to the worldly and unjust.</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t/>
            </a:r>
            <a:endParaRPr/>
          </a:p>
        </p:txBody>
      </p:sp>
      <p:sp>
        <p:nvSpPr>
          <p:cNvPr id="135" name="Shape 13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1 Tim 3:10 And let these also first be proved; then let them use the office of a deacon, being found blameless.</a:t>
            </a:r>
          </a:p>
          <a:p>
            <a:pPr lvl="0">
              <a:spcBef>
                <a:spcPts val="0"/>
              </a:spcBef>
              <a:buNone/>
            </a:pPr>
            <a:r>
              <a:t/>
            </a:r>
            <a:endParaRPr/>
          </a:p>
          <a:p>
            <a:pPr lvl="0">
              <a:spcBef>
                <a:spcPts val="0"/>
              </a:spcBef>
              <a:buNone/>
            </a:pPr>
            <a:r>
              <a:rPr lang="en"/>
              <a:t>2 Peter 3:14 Wherefore, beloved, seeing that ye look for such things, be diligent that ye may be found of him in peace, without spot, and blameless.</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The world is trying to find blame in you, to vindicate itself from “your” truth. </a:t>
            </a:r>
          </a:p>
          <a:p>
            <a:pPr lvl="0">
              <a:spcBef>
                <a:spcPts val="0"/>
              </a:spcBef>
              <a:buNone/>
            </a:pPr>
            <a:r>
              <a:t/>
            </a:r>
            <a:endParaRPr/>
          </a:p>
          <a:p>
            <a:pPr lvl="0">
              <a:spcBef>
                <a:spcPts val="0"/>
              </a:spcBef>
              <a:buNone/>
            </a:pPr>
            <a:r>
              <a:t/>
            </a:r>
            <a:endParaRPr/>
          </a:p>
          <a:p>
            <a:pPr lvl="0">
              <a:spcBef>
                <a:spcPts val="0"/>
              </a:spcBef>
              <a:buNone/>
            </a:pPr>
            <a:r>
              <a:rPr lang="en"/>
              <a:t>The world, the flesh, and the devil are doing a good enough job attacking you, we don’t need to add “blame” to the fire. </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Am I walking blamelessly?</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Point II</a:t>
            </a:r>
          </a:p>
        </p:txBody>
      </p:sp>
      <p:sp>
        <p:nvSpPr>
          <p:cNvPr id="151" name="Shape 151"/>
          <p:cNvSpPr txBox="1"/>
          <p:nvPr>
            <p:ph idx="1" type="body"/>
          </p:nvPr>
        </p:nvSpPr>
        <p:spPr>
          <a:xfrm>
            <a:off x="311700" y="1152475"/>
            <a:ext cx="3999900" cy="3416400"/>
          </a:xfrm>
          <a:prstGeom prst="rect">
            <a:avLst/>
          </a:prstGeom>
        </p:spPr>
        <p:txBody>
          <a:bodyPr anchorCtr="0" anchor="t" bIns="91425" lIns="91425" rIns="91425" tIns="91425">
            <a:noAutofit/>
          </a:bodyPr>
          <a:lstStyle/>
          <a:p>
            <a:pPr lvl="0">
              <a:spcBef>
                <a:spcPts val="0"/>
              </a:spcBef>
              <a:buNone/>
            </a:pPr>
            <a:r>
              <a:rPr lang="en" sz="1800"/>
              <a:t>The way I walk matters to others</a:t>
            </a:r>
          </a:p>
        </p:txBody>
      </p:sp>
      <p:sp>
        <p:nvSpPr>
          <p:cNvPr id="152" name="Shape 152"/>
          <p:cNvSpPr txBox="1"/>
          <p:nvPr>
            <p:ph idx="2" type="body"/>
          </p:nvPr>
        </p:nvSpPr>
        <p:spPr>
          <a:xfrm>
            <a:off x="4832400" y="1152475"/>
            <a:ext cx="3999900" cy="3416400"/>
          </a:xfrm>
          <a:prstGeom prst="rect">
            <a:avLst/>
          </a:prstGeom>
        </p:spPr>
        <p:txBody>
          <a:bodyPr anchorCtr="0" anchor="t" bIns="91425" lIns="91425" rIns="91425" tIns="91425">
            <a:noAutofit/>
          </a:bodyPr>
          <a:lstStyle/>
          <a:p>
            <a:pPr lvl="0">
              <a:spcBef>
                <a:spcPts val="0"/>
              </a:spcBef>
              <a:buNone/>
            </a:pPr>
            <a:r>
              <a:t/>
            </a:r>
            <a:endParaRPr/>
          </a:p>
        </p:txBody>
      </p:sp>
      <p:pic>
        <p:nvPicPr>
          <p:cNvPr descr="Image result for The body of christ painting" id="153" name="Shape 153"/>
          <p:cNvPicPr preferRelativeResize="0"/>
          <p:nvPr/>
        </p:nvPicPr>
        <p:blipFill>
          <a:blip r:embed="rId3">
            <a:alphaModFix/>
          </a:blip>
          <a:stretch>
            <a:fillRect/>
          </a:stretch>
        </p:blipFill>
        <p:spPr>
          <a:xfrm>
            <a:off x="4311600" y="1152475"/>
            <a:ext cx="4520700" cy="34164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Shape 158"/>
          <p:cNvSpPr txBox="1"/>
          <p:nvPr>
            <p:ph type="title"/>
          </p:nvPr>
        </p:nvSpPr>
        <p:spPr>
          <a:xfrm>
            <a:off x="311700" y="445025"/>
            <a:ext cx="8520600" cy="572700"/>
          </a:xfrm>
          <a:prstGeom prst="rect">
            <a:avLst/>
          </a:prstGeom>
        </p:spPr>
        <p:txBody>
          <a:bodyPr anchorCtr="0" anchor="t" bIns="91425" lIns="91425" rIns="91425" tIns="91425">
            <a:noAutofit/>
          </a:bodyPr>
          <a:lstStyle/>
          <a:p>
            <a:pPr indent="-228600" lvl="0" marL="457200">
              <a:spcBef>
                <a:spcPts val="0"/>
              </a:spcBef>
              <a:buAutoNum type="alphaUcPeriod"/>
            </a:pPr>
            <a:r>
              <a:rPr lang="en"/>
              <a:t>Exhortation</a:t>
            </a:r>
          </a:p>
        </p:txBody>
      </p:sp>
      <p:sp>
        <p:nvSpPr>
          <p:cNvPr id="159" name="Shape 159"/>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Acts 13:15 And after the reading of the law and the prophets the rulers of the synagogue sent unto them, saying, Ye men and brethren, if ye have any word of exhortation for the people, say on.</a:t>
            </a:r>
          </a:p>
          <a:p>
            <a:pPr lvl="0">
              <a:spcBef>
                <a:spcPts val="0"/>
              </a:spcBef>
              <a:buNone/>
            </a:pPr>
            <a:r>
              <a:rPr lang="en"/>
              <a:t>Acts 2:40 And with many other words did he testify and exhort, saying, Save yourselves from this untoward generation.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Shape 6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Outline</a:t>
            </a:r>
          </a:p>
        </p:txBody>
      </p:sp>
      <p:sp>
        <p:nvSpPr>
          <p:cNvPr id="61" name="Shape 6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000"/>
              <a:t>Verse 10: Holily, Justly, and Unblameably</a:t>
            </a:r>
          </a:p>
          <a:p>
            <a:pPr lvl="0">
              <a:spcBef>
                <a:spcPts val="0"/>
              </a:spcBef>
              <a:buNone/>
            </a:pPr>
            <a:r>
              <a:t/>
            </a:r>
            <a:endParaRPr sz="2000"/>
          </a:p>
          <a:p>
            <a:pPr lvl="0">
              <a:spcBef>
                <a:spcPts val="0"/>
              </a:spcBef>
              <a:buNone/>
            </a:pPr>
            <a:r>
              <a:rPr lang="en" sz="2000"/>
              <a:t>Verse 11: Exhorting, comforting, and charging</a:t>
            </a:r>
          </a:p>
          <a:p>
            <a:pPr lvl="0">
              <a:spcBef>
                <a:spcPts val="0"/>
              </a:spcBef>
              <a:buNone/>
            </a:pPr>
            <a:r>
              <a:t/>
            </a:r>
            <a:endParaRPr sz="2000"/>
          </a:p>
          <a:p>
            <a:pPr lvl="0">
              <a:spcBef>
                <a:spcPts val="0"/>
              </a:spcBef>
              <a:buNone/>
            </a:pPr>
            <a:r>
              <a:rPr lang="en" sz="2000"/>
              <a:t>Verse 12: Worthy</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Exhorting is saying that fitly spoken word. It is taking the truth God spoke and sharing it. </a:t>
            </a:r>
          </a:p>
          <a:p>
            <a:pPr lvl="0">
              <a:spcBef>
                <a:spcPts val="0"/>
              </a:spcBef>
              <a:buNone/>
            </a:pPr>
            <a:r>
              <a:t/>
            </a:r>
            <a:endParaRPr/>
          </a:p>
          <a:p>
            <a:pPr lvl="0">
              <a:spcBef>
                <a:spcPts val="0"/>
              </a:spcBef>
              <a:buNone/>
            </a:pPr>
            <a:r>
              <a:t/>
            </a:r>
            <a:endParaRPr/>
          </a:p>
          <a:p>
            <a:pPr lvl="0">
              <a:spcBef>
                <a:spcPts val="0"/>
              </a:spcBef>
              <a:buNone/>
            </a:pPr>
            <a:r>
              <a:rPr lang="en"/>
              <a:t>If you leave a hangout and no word or form of exhortation happened you might re-examine what is is you are doing. </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Do I exhort my brothers and sisters?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B. Comfort</a:t>
            </a:r>
          </a:p>
        </p:txBody>
      </p:sp>
      <p:sp>
        <p:nvSpPr>
          <p:cNvPr id="175" name="Shape 17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2 Thess 2:17 Comfort your hearts, and stablish you in every good word and work.</a:t>
            </a:r>
          </a:p>
          <a:p>
            <a:pPr lvl="0">
              <a:spcBef>
                <a:spcPts val="0"/>
              </a:spcBef>
              <a:buNone/>
            </a:pPr>
            <a:r>
              <a:rPr lang="en"/>
              <a:t>1 Thess 5:14 Now we exhort you, brethren, warn them that are unruly, comfort the feebleminded, support the weak, be patient towards all men. </a:t>
            </a:r>
          </a:p>
          <a:p>
            <a:pPr lvl="0">
              <a:spcBef>
                <a:spcPts val="0"/>
              </a:spcBef>
              <a:buNone/>
            </a:pPr>
            <a:r>
              <a:rPr lang="en"/>
              <a:t>1 Thess 5:11 Wherefore comfort yourselves together, and edify one another, even as also ye do.</a:t>
            </a:r>
          </a:p>
          <a:p>
            <a:pPr lvl="0">
              <a:spcBef>
                <a:spcPts val="0"/>
              </a:spcBef>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Shape 18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cont.</a:t>
            </a:r>
          </a:p>
        </p:txBody>
      </p:sp>
      <p:sp>
        <p:nvSpPr>
          <p:cNvPr id="181" name="Shape 181"/>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Col 4:8 Whom I have sent unto you for the same purpose, that he might know your estate, and comfort your hearts;</a:t>
            </a:r>
          </a:p>
          <a:p>
            <a:pPr lvl="0">
              <a:spcBef>
                <a:spcPts val="0"/>
              </a:spcBef>
              <a:buNone/>
            </a:pPr>
            <a:r>
              <a:rPr lang="en"/>
              <a:t>2 Cor 7:13 Therefore we were comforted in your comfort: yeah, and exceedingly the more joyed we for the joy of Titus, because his spirit was refreshed by you all. </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Shape 18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You have the power to refresh. You have the spirit in you to </a:t>
            </a:r>
            <a:r>
              <a:rPr lang="en"/>
              <a:t>rejuvenate</a:t>
            </a:r>
            <a:r>
              <a:rPr lang="en"/>
              <a:t>. Do not squander that. </a:t>
            </a:r>
          </a:p>
        </p:txBody>
      </p:sp>
      <p:pic>
        <p:nvPicPr>
          <p:cNvPr descr="Image result for Christian rejoicing healed painting" id="187" name="Shape 187"/>
          <p:cNvPicPr preferRelativeResize="0"/>
          <p:nvPr/>
        </p:nvPicPr>
        <p:blipFill>
          <a:blip r:embed="rId3">
            <a:alphaModFix/>
          </a:blip>
          <a:stretch>
            <a:fillRect/>
          </a:stretch>
        </p:blipFill>
        <p:spPr>
          <a:xfrm>
            <a:off x="2685323" y="1780250"/>
            <a:ext cx="3773350" cy="301867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Shape 192"/>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Do I comfort my brothers and sisters?</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Are we a family?</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Family || Body</a:t>
            </a:r>
          </a:p>
        </p:txBody>
      </p:sp>
      <p:sp>
        <p:nvSpPr>
          <p:cNvPr id="203" name="Shape 203"/>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Family means sacrifice</a:t>
            </a:r>
          </a:p>
          <a:p>
            <a:pPr lvl="0">
              <a:spcBef>
                <a:spcPts val="0"/>
              </a:spcBef>
              <a:buNone/>
            </a:pPr>
            <a:r>
              <a:rPr lang="en"/>
              <a:t>Family means dying to self</a:t>
            </a:r>
          </a:p>
          <a:p>
            <a:pPr lvl="0">
              <a:spcBef>
                <a:spcPts val="0"/>
              </a:spcBef>
              <a:buNone/>
            </a:pPr>
            <a:r>
              <a:rPr lang="en"/>
              <a:t>Family means responsibility</a:t>
            </a:r>
          </a:p>
          <a:p>
            <a:pPr lvl="0">
              <a:spcBef>
                <a:spcPts val="0"/>
              </a:spcBef>
              <a:buNone/>
            </a:pPr>
            <a:r>
              <a:rPr lang="en"/>
              <a:t>Family means faithfulness</a:t>
            </a:r>
          </a:p>
          <a:p>
            <a:pPr lvl="0">
              <a:spcBef>
                <a:spcPts val="0"/>
              </a:spcBef>
              <a:buNone/>
            </a:pPr>
            <a:r>
              <a:rPr lang="en"/>
              <a:t>Family means accountability</a:t>
            </a:r>
          </a:p>
          <a:p>
            <a:pPr lvl="0">
              <a:spcBef>
                <a:spcPts val="0"/>
              </a:spcBef>
              <a:buNone/>
            </a:pPr>
            <a:r>
              <a:rPr lang="en"/>
              <a:t>Family means love</a:t>
            </a:r>
          </a:p>
        </p:txBody>
      </p:sp>
      <p:pic>
        <p:nvPicPr>
          <p:cNvPr descr="Image result for Christian family painting body black" id="204" name="Shape 204"/>
          <p:cNvPicPr preferRelativeResize="0"/>
          <p:nvPr/>
        </p:nvPicPr>
        <p:blipFill>
          <a:blip r:embed="rId3">
            <a:alphaModFix/>
          </a:blip>
          <a:stretch>
            <a:fillRect/>
          </a:stretch>
        </p:blipFill>
        <p:spPr>
          <a:xfrm>
            <a:off x="3847900" y="445025"/>
            <a:ext cx="4984400" cy="397645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Point III</a:t>
            </a:r>
          </a:p>
        </p:txBody>
      </p:sp>
      <p:sp>
        <p:nvSpPr>
          <p:cNvPr id="210" name="Shape 210"/>
          <p:cNvSpPr txBox="1"/>
          <p:nvPr>
            <p:ph idx="1" type="body"/>
          </p:nvPr>
        </p:nvSpPr>
        <p:spPr>
          <a:xfrm>
            <a:off x="311700" y="1152475"/>
            <a:ext cx="3999900" cy="3416400"/>
          </a:xfrm>
          <a:prstGeom prst="rect">
            <a:avLst/>
          </a:prstGeom>
        </p:spPr>
        <p:txBody>
          <a:bodyPr anchorCtr="0" anchor="t" bIns="91425" lIns="91425" rIns="91425" tIns="91425">
            <a:noAutofit/>
          </a:bodyPr>
          <a:lstStyle/>
          <a:p>
            <a:pPr lvl="0">
              <a:spcBef>
                <a:spcPts val="0"/>
              </a:spcBef>
              <a:buNone/>
            </a:pPr>
            <a:r>
              <a:rPr lang="en" sz="1800"/>
              <a:t>The way I walk matters to God</a:t>
            </a:r>
          </a:p>
        </p:txBody>
      </p:sp>
      <p:sp>
        <p:nvSpPr>
          <p:cNvPr id="211" name="Shape 211"/>
          <p:cNvSpPr txBox="1"/>
          <p:nvPr>
            <p:ph idx="2" type="body"/>
          </p:nvPr>
        </p:nvSpPr>
        <p:spPr>
          <a:xfrm>
            <a:off x="4832400" y="1152475"/>
            <a:ext cx="3999900" cy="3416400"/>
          </a:xfrm>
          <a:prstGeom prst="rect">
            <a:avLst/>
          </a:prstGeom>
        </p:spPr>
        <p:txBody>
          <a:bodyPr anchorCtr="0" anchor="t" bIns="91425" lIns="91425" rIns="91425" tIns="91425">
            <a:noAutofit/>
          </a:bodyPr>
          <a:lstStyle/>
          <a:p>
            <a:pPr lvl="0">
              <a:spcBef>
                <a:spcPts val="0"/>
              </a:spcBef>
              <a:buNone/>
            </a:pPr>
            <a:r>
              <a:t/>
            </a:r>
            <a:endParaRPr/>
          </a:p>
        </p:txBody>
      </p:sp>
      <p:pic>
        <p:nvPicPr>
          <p:cNvPr descr="Image result for God the father gustave dore" id="212" name="Shape 212"/>
          <p:cNvPicPr preferRelativeResize="0"/>
          <p:nvPr/>
        </p:nvPicPr>
        <p:blipFill>
          <a:blip r:embed="rId3">
            <a:alphaModFix/>
          </a:blip>
          <a:stretch>
            <a:fillRect/>
          </a:stretch>
        </p:blipFill>
        <p:spPr>
          <a:xfrm>
            <a:off x="4832400" y="445024"/>
            <a:ext cx="3999900" cy="4123850"/>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That we would walk worthy of God..</a:t>
            </a:r>
          </a:p>
        </p:txBody>
      </p:sp>
      <p:sp>
        <p:nvSpPr>
          <p:cNvPr id="218" name="Shape 218"/>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The enemy is attacking your walk</a:t>
            </a:r>
          </a:p>
        </p:txBody>
      </p:sp>
      <p:pic>
        <p:nvPicPr>
          <p:cNvPr descr="Image result for christian walking light of word steps painting" id="219" name="Shape 219"/>
          <p:cNvPicPr preferRelativeResize="0"/>
          <p:nvPr/>
        </p:nvPicPr>
        <p:blipFill>
          <a:blip r:embed="rId3">
            <a:alphaModFix/>
          </a:blip>
          <a:stretch>
            <a:fillRect/>
          </a:stretch>
        </p:blipFill>
        <p:spPr>
          <a:xfrm>
            <a:off x="4753050" y="1588100"/>
            <a:ext cx="3340875" cy="33408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Point I</a:t>
            </a:r>
          </a:p>
        </p:txBody>
      </p:sp>
      <p:sp>
        <p:nvSpPr>
          <p:cNvPr id="67" name="Shape 67"/>
          <p:cNvSpPr txBox="1"/>
          <p:nvPr>
            <p:ph idx="1" type="body"/>
          </p:nvPr>
        </p:nvSpPr>
        <p:spPr>
          <a:xfrm>
            <a:off x="311700" y="1152475"/>
            <a:ext cx="3999900" cy="3416400"/>
          </a:xfrm>
          <a:prstGeom prst="rect">
            <a:avLst/>
          </a:prstGeom>
        </p:spPr>
        <p:txBody>
          <a:bodyPr anchorCtr="0" anchor="t" bIns="91425" lIns="91425" rIns="91425" tIns="91425">
            <a:noAutofit/>
          </a:bodyPr>
          <a:lstStyle/>
          <a:p>
            <a:pPr lvl="0">
              <a:spcBef>
                <a:spcPts val="0"/>
              </a:spcBef>
              <a:buNone/>
            </a:pPr>
            <a:r>
              <a:rPr lang="en" sz="1800"/>
              <a:t>The way I walk matters to me</a:t>
            </a:r>
          </a:p>
        </p:txBody>
      </p:sp>
      <p:sp>
        <p:nvSpPr>
          <p:cNvPr id="68" name="Shape 68"/>
          <p:cNvSpPr txBox="1"/>
          <p:nvPr>
            <p:ph idx="2" type="body"/>
          </p:nvPr>
        </p:nvSpPr>
        <p:spPr>
          <a:xfrm>
            <a:off x="4832400" y="1152475"/>
            <a:ext cx="3999900" cy="3416400"/>
          </a:xfrm>
          <a:prstGeom prst="rect">
            <a:avLst/>
          </a:prstGeom>
        </p:spPr>
        <p:txBody>
          <a:bodyPr anchorCtr="0" anchor="t" bIns="91425" lIns="91425" rIns="91425" tIns="91425">
            <a:noAutofit/>
          </a:bodyPr>
          <a:lstStyle/>
          <a:p>
            <a:pPr lvl="0">
              <a:spcBef>
                <a:spcPts val="0"/>
              </a:spcBef>
              <a:buNone/>
            </a:pPr>
            <a:r>
              <a:t/>
            </a:r>
            <a:endParaRPr/>
          </a:p>
        </p:txBody>
      </p:sp>
      <p:pic>
        <p:nvPicPr>
          <p:cNvPr descr="Image result for christ and me" id="69" name="Shape 69"/>
          <p:cNvPicPr preferRelativeResize="0"/>
          <p:nvPr/>
        </p:nvPicPr>
        <p:blipFill>
          <a:blip r:embed="rId3">
            <a:alphaModFix/>
          </a:blip>
          <a:stretch>
            <a:fillRect/>
          </a:stretch>
        </p:blipFill>
        <p:spPr>
          <a:xfrm>
            <a:off x="4311600" y="1017450"/>
            <a:ext cx="4520700" cy="360652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2150850"/>
            <a:ext cx="8520600" cy="841800"/>
          </a:xfrm>
          <a:prstGeom prst="rect">
            <a:avLst/>
          </a:prstGeom>
        </p:spPr>
        <p:txBody>
          <a:bodyPr anchorCtr="0" anchor="ctr" bIns="91425" lIns="91425" rIns="91425" tIns="91425">
            <a:noAutofit/>
          </a:bodyPr>
          <a:lstStyle/>
          <a:p>
            <a:pPr lvl="0" rtl="0">
              <a:spcBef>
                <a:spcPts val="0"/>
              </a:spcBef>
              <a:buNone/>
            </a:pPr>
            <a:r>
              <a:rPr lang="en"/>
              <a:t>You have every tool to walk worthy of God, who hath called you</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Shape 22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Psalm 73:1-17</a:t>
            </a:r>
          </a:p>
        </p:txBody>
      </p:sp>
      <p:sp>
        <p:nvSpPr>
          <p:cNvPr id="230" name="Shape 230"/>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A Psalm of Asaph. Truly God is good to Israel, even to such as are of a clean heart. But as for me, my feet were almost gone; my steps had well nigh slipped. For I was envious at the foolish, when I saw the prosperity of the wicked. For there are no bands in their death: but their strength is firm. They are not in trouble as other men; neither are they plagued like other men. Therefore pride compasseth them about as a chain; violence covereth them as a garment. Their eyes stand out with fatness: they have more than heart could wish. They are corrupt, and speak wickedly concerning opression: they speak loftily. They set their mouth against the heavens, and their tongue walketh through the earth. Therefore his people return hither: and waters of a full cup are wrung out to them. </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Shape 23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cont</a:t>
            </a:r>
          </a:p>
        </p:txBody>
      </p:sp>
      <p:sp>
        <p:nvSpPr>
          <p:cNvPr id="236" name="Shape 236"/>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a:t>And they say, How doth God know? And is there knowledge in the most High? Behold, these are the ungodly, who prosper in the world; they increase in riches. Verily I have cleaned my heart in cain, and washed my hands in innocency. For all the day long have I been plagued, and chastened every morning. If I say, I will speak thus; behold, I should offend against the generation of thy children. When I thought to know this, it was too painful for me;</a:t>
            </a:r>
          </a:p>
          <a:p>
            <a:pPr lvl="0">
              <a:spcBef>
                <a:spcPts val="0"/>
              </a:spcBef>
              <a:buNone/>
            </a:pPr>
            <a:r>
              <a:t/>
            </a:r>
            <a:endParaRPr/>
          </a:p>
          <a:p>
            <a:pPr lvl="0">
              <a:spcBef>
                <a:spcPts val="0"/>
              </a:spcBef>
              <a:buNone/>
            </a:pPr>
            <a:r>
              <a:rPr lang="en"/>
              <a:t>Until I went into the sanctuary of God; then understood I their end.</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0" name="Shape 240"/>
        <p:cNvGrpSpPr/>
        <p:nvPr/>
      </p:nvGrpSpPr>
      <p:grpSpPr>
        <a:xfrm>
          <a:off x="0" y="0"/>
          <a:ext cx="0" cy="0"/>
          <a:chOff x="0" y="0"/>
          <a:chExt cx="0" cy="0"/>
        </a:xfrm>
      </p:grpSpPr>
      <p:sp>
        <p:nvSpPr>
          <p:cNvPr id="241" name="Shape 241"/>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You will find every answer in the sanctuary.</a:t>
            </a:r>
          </a:p>
          <a:p>
            <a:pPr lvl="0">
              <a:spcBef>
                <a:spcPts val="0"/>
              </a:spcBef>
              <a:buNone/>
            </a:pPr>
            <a:r>
              <a:t/>
            </a:r>
            <a:endParaRPr/>
          </a:p>
          <a:p>
            <a:pPr lvl="0">
              <a:spcBef>
                <a:spcPts val="0"/>
              </a:spcBef>
              <a:buNone/>
            </a:pPr>
            <a:r>
              <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11700" y="2150850"/>
            <a:ext cx="8520600" cy="841800"/>
          </a:xfrm>
          <a:prstGeom prst="rect">
            <a:avLst/>
          </a:prstGeom>
        </p:spPr>
        <p:txBody>
          <a:bodyPr anchorCtr="0" anchor="ctr" bIns="91425" lIns="91425" rIns="91425" tIns="91425">
            <a:noAutofit/>
          </a:bodyPr>
          <a:lstStyle/>
          <a:p>
            <a:pPr lvl="0">
              <a:spcBef>
                <a:spcPts val="0"/>
              </a:spcBef>
              <a:buNone/>
            </a:pPr>
            <a:r>
              <a:rPr lang="en"/>
              <a:t>Q: Am I walking worthy?</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Shape 74"/>
          <p:cNvSpPr txBox="1"/>
          <p:nvPr>
            <p:ph type="title"/>
          </p:nvPr>
        </p:nvSpPr>
        <p:spPr>
          <a:xfrm>
            <a:off x="311700" y="445025"/>
            <a:ext cx="8520600" cy="572700"/>
          </a:xfrm>
          <a:prstGeom prst="rect">
            <a:avLst/>
          </a:prstGeom>
        </p:spPr>
        <p:txBody>
          <a:bodyPr anchorCtr="0" anchor="t" bIns="91425" lIns="91425" rIns="91425" tIns="91425">
            <a:noAutofit/>
          </a:bodyPr>
          <a:lstStyle/>
          <a:p>
            <a:pPr indent="-228600" lvl="0" marL="457200">
              <a:spcBef>
                <a:spcPts val="0"/>
              </a:spcBef>
              <a:buAutoNum type="alphaUcPeriod"/>
            </a:pPr>
            <a:r>
              <a:rPr lang="en"/>
              <a:t>Holily</a:t>
            </a:r>
          </a:p>
        </p:txBody>
      </p:sp>
      <p:sp>
        <p:nvSpPr>
          <p:cNvPr id="75" name="Shape 75"/>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000"/>
              <a:t>1 Peter 2:15-16 For so is the will of God, that with well doing ye may put to silence the ignorance of foolish men: As free, and not using your liberty for a cloke of maliciousness, but as the servants of God. </a:t>
            </a:r>
          </a:p>
          <a:p>
            <a:pPr lvl="0">
              <a:spcBef>
                <a:spcPts val="0"/>
              </a:spcBef>
              <a:buNone/>
            </a:pPr>
            <a:r>
              <a:rPr lang="en" sz="2000"/>
              <a:t>Ex 22:31a And ye shall be holy men unto me: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Shape 80"/>
          <p:cNvSpPr txBox="1"/>
          <p:nvPr>
            <p:ph type="title"/>
          </p:nvPr>
        </p:nvSpPr>
        <p:spPr>
          <a:xfrm>
            <a:off x="311700" y="391350"/>
            <a:ext cx="8520600" cy="4461300"/>
          </a:xfrm>
          <a:prstGeom prst="rect">
            <a:avLst/>
          </a:prstGeom>
        </p:spPr>
        <p:txBody>
          <a:bodyPr anchorCtr="0" anchor="t" bIns="91425" lIns="91425" rIns="91425" tIns="91425">
            <a:noAutofit/>
          </a:bodyPr>
          <a:lstStyle/>
          <a:p>
            <a:pPr lvl="0">
              <a:spcBef>
                <a:spcPts val="0"/>
              </a:spcBef>
              <a:buNone/>
            </a:pPr>
            <a:r>
              <a:rPr lang="en"/>
              <a:t>Liberty is to deliver you from the law; not deliver you unto your flesh. </a:t>
            </a:r>
          </a:p>
          <a:p>
            <a:pPr lvl="0">
              <a:spcBef>
                <a:spcPts val="0"/>
              </a:spcBef>
              <a:buNone/>
            </a:pPr>
            <a:r>
              <a:t/>
            </a:r>
            <a:endParaRPr/>
          </a:p>
          <a:p>
            <a:pPr lvl="0">
              <a:spcBef>
                <a:spcPts val="0"/>
              </a:spcBef>
              <a:buNone/>
            </a:pPr>
            <a:r>
              <a:t/>
            </a:r>
            <a:endParaRPr/>
          </a:p>
          <a:p>
            <a:pPr lvl="0">
              <a:spcBef>
                <a:spcPts val="0"/>
              </a:spcBef>
              <a:buNone/>
            </a:pPr>
            <a:r>
              <a:rPr lang="en"/>
              <a:t>Holiness means: “__________”</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When I use my “liberty” to be anything but holy, I am driving a wedge between myself and what Christ has called me to be. </a:t>
            </a:r>
          </a:p>
        </p:txBody>
      </p:sp>
      <p:pic>
        <p:nvPicPr>
          <p:cNvPr descr="Image result for Christian prisoner painting" id="86" name="Shape 86"/>
          <p:cNvPicPr preferRelativeResize="0"/>
          <p:nvPr/>
        </p:nvPicPr>
        <p:blipFill>
          <a:blip r:embed="rId3">
            <a:alphaModFix/>
          </a:blip>
          <a:stretch>
            <a:fillRect/>
          </a:stretch>
        </p:blipFill>
        <p:spPr>
          <a:xfrm>
            <a:off x="311700" y="2387149"/>
            <a:ext cx="8361300" cy="23467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2150850"/>
            <a:ext cx="8520600" cy="841800"/>
          </a:xfrm>
          <a:prstGeom prst="rect">
            <a:avLst/>
          </a:prstGeom>
        </p:spPr>
        <p:txBody>
          <a:bodyPr anchorCtr="0" anchor="ctr" bIns="91425" lIns="91425" rIns="91425" tIns="91425">
            <a:noAutofit/>
          </a:bodyPr>
          <a:lstStyle/>
          <a:p>
            <a:pPr lvl="0" algn="ctr">
              <a:spcBef>
                <a:spcPts val="0"/>
              </a:spcBef>
              <a:buNone/>
            </a:pPr>
            <a:r>
              <a:rPr lang="en"/>
              <a:t>Q: Am I walking “set-apart”?</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B. Justly</a:t>
            </a:r>
          </a:p>
        </p:txBody>
      </p:sp>
      <p:sp>
        <p:nvSpPr>
          <p:cNvPr id="97" name="Shape 9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rPr lang="en" sz="2000"/>
              <a:t>Micah 6:8 He hath shewed thee, O man, what is good; and what doth the LORD require of thee, but to do justly, and to love mercy, and to walk humbly with thy God?</a:t>
            </a:r>
          </a:p>
          <a:p>
            <a:pPr lvl="0">
              <a:spcBef>
                <a:spcPts val="0"/>
              </a:spcBef>
              <a:buNone/>
            </a:pPr>
            <a:r>
              <a:rPr lang="en" sz="2000"/>
              <a:t>Luke 23:41 And we indeed justly; for we receive the due reward of our deeds: but this man hath done nothing amiss.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311700" y="445025"/>
            <a:ext cx="8520600" cy="1571700"/>
          </a:xfrm>
          <a:prstGeom prst="rect">
            <a:avLst/>
          </a:prstGeom>
        </p:spPr>
        <p:txBody>
          <a:bodyPr anchorCtr="0" anchor="t" bIns="91425" lIns="91425" rIns="91425" tIns="91425">
            <a:noAutofit/>
          </a:bodyPr>
          <a:lstStyle/>
          <a:p>
            <a:pPr lvl="0">
              <a:spcBef>
                <a:spcPts val="0"/>
              </a:spcBef>
              <a:buNone/>
            </a:pPr>
            <a:r>
              <a:rPr lang="en"/>
              <a:t>Following Christ means that you always have eyes on you. When no human eye is able, God himself is watching. </a:t>
            </a:r>
          </a:p>
          <a:p>
            <a:pPr lvl="0">
              <a:spcBef>
                <a:spcPts val="0"/>
              </a:spcBef>
              <a:buNone/>
            </a:pPr>
            <a:r>
              <a:t/>
            </a:r>
            <a:endParaRPr/>
          </a:p>
          <a:p>
            <a:pPr lvl="0">
              <a:spcBef>
                <a:spcPts val="0"/>
              </a:spcBef>
              <a:buNone/>
            </a:pPr>
            <a:r>
              <a:t/>
            </a:r>
            <a:endParaRPr/>
          </a:p>
          <a:p>
            <a:pPr lvl="0">
              <a:spcBef>
                <a:spcPts val="0"/>
              </a:spcBef>
              <a:buNone/>
            </a:pPr>
            <a:r>
              <a:rPr lang="en"/>
              <a:t>To be “just” goes hand in hand with being a person on “integrity”</a:t>
            </a: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