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20bfcd3d09fe06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f20bfcd3d09fe06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20bfcd3d09fe06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f20bfcd3d09fe06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20bfcd3d09fe06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f20bfcd3d09fe06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20bfcd3d09fe06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f20bfcd3d09fe06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f20bfcd3d09fe06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f20bfcd3d09fe06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20bfcd3d09fe06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f20bfcd3d09fe06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20bfcd3d09fe06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f20bfcd3d09fe06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20bfcd3d09fe06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f20bfcd3d09fe06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20bfcd3d09fe06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f20bfcd3d09fe06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20bfcd3d09fe06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f20bfcd3d09fe06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20bfcd3d09fe06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f20bfcd3d09fe06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f20bfcd3d09fe06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f20bfcd3d09fe06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20bfcd3d09fe06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f20bfcd3d09fe06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f20bfcd3d09fe06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f20bfcd3d09fe06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20bfcd3d09fe06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f20bfcd3d09fe06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20bfcd3d09fe06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f20bfcd3d09fe06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20bfcd3d09fe06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f20bfcd3d09fe06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f20bfcd3d09fe06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f20bfcd3d09fe06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20bfcd3d09fe06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f20bfcd3d09fe06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20bfcd3d09fe06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f20bfcd3d09fe06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f20bfcd3d09fe0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g3f20bfcd3d09fe0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f20bfcd3d09fe06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f20bfcd3d09fe06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f20bfcd3d09fe0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f20bfcd3d09fe06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f20bfcd3d09fe0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3f20bfcd3d09fe06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f20bfcd3d09fe0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3f20bfcd3d09fe06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20bfcd3d09fe06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f20bfcd3d09fe06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f20bfcd3d09fe06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3f20bfcd3d09fe06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f20bfcd3d09fe06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f20bfcd3d09fe06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3">
  <p:cSld name="Title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body"/>
          </p:nvPr>
        </p:nvSpPr>
        <p:spPr>
          <a:xfrm>
            <a:off x="2743200" y="4118995"/>
            <a:ext cx="3649211" cy="352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ADF2E7"/>
              </a:buClr>
              <a:buSzPts val="1600"/>
              <a:buNone/>
              <a:defRPr sz="1600"/>
            </a:lvl1pPr>
            <a:lvl2pPr indent="-342900" lvl="1" marL="9144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Char char="•"/>
              <a:defRPr/>
            </a:lvl2pPr>
            <a:lvl3pPr indent="-228600" lvl="2" marL="13716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None/>
              <a:defRPr/>
            </a:lvl3pPr>
            <a:lvl4pPr indent="-228600" lvl="3" marL="18288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None/>
              <a:defRPr/>
            </a:lvl4pPr>
            <a:lvl5pPr indent="-228600" lvl="4" marL="22860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281806" y="1619075"/>
            <a:ext cx="4597166" cy="1912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3">
  <p:cSld name="Content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68313" y="1451295"/>
            <a:ext cx="8211824" cy="3296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1pPr>
            <a:lvl2pPr indent="-419100" lvl="1" marL="9144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Char char="•"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528505" y="436228"/>
            <a:ext cx="1979803" cy="830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600"/>
              <a:buFont typeface="Trebuchet MS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2">
  <p:cSld name="Titl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2743200" y="4118995"/>
            <a:ext cx="3649211" cy="352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ADF2E7"/>
              </a:buClr>
              <a:buSzPts val="1600"/>
              <a:buNone/>
              <a:defRPr sz="1600"/>
            </a:lvl1pPr>
            <a:lvl2pPr indent="-342900" lvl="1" marL="9144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Char char="•"/>
              <a:defRPr/>
            </a:lvl2pPr>
            <a:lvl3pPr indent="-228600" lvl="2" marL="13716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None/>
              <a:defRPr/>
            </a:lvl3pPr>
            <a:lvl4pPr indent="-228600" lvl="3" marL="18288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None/>
              <a:defRPr/>
            </a:lvl4pPr>
            <a:lvl5pPr indent="-228600" lvl="4" marL="2286000" algn="ctr">
              <a:spcBef>
                <a:spcPts val="360"/>
              </a:spcBef>
              <a:spcAft>
                <a:spcPts val="0"/>
              </a:spcAft>
              <a:buClr>
                <a:srgbClr val="ADF2E7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1">
  <p:cSld name="Content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468313" y="1451295"/>
            <a:ext cx="8211824" cy="3296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1pPr>
            <a:lvl2pPr indent="-419100" lvl="1" marL="9144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Char char="•"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F8F6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DF2E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19100" lvl="1" marL="914400" marR="0" rtl="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ADF2E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DF2E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DF2E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spcBef>
                <a:spcPts val="600"/>
              </a:spcBef>
              <a:spcAft>
                <a:spcPts val="0"/>
              </a:spcAft>
              <a:buClr>
                <a:srgbClr val="ADF2E7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ADF2E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730050" y="1077600"/>
            <a:ext cx="7531500" cy="29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8800"/>
              <a:buFont typeface="Arial"/>
              <a:buNone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FINDING THE HOLY PLACE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8800"/>
              <a:buFont typeface="Arial"/>
              <a:buNone/>
            </a:pPr>
            <a:r>
              <a:rPr b="1" lang="en-US" sz="6000">
                <a:latin typeface="Roboto"/>
                <a:ea typeface="Roboto"/>
                <a:cs typeface="Roboto"/>
                <a:sym typeface="Roboto"/>
              </a:rPr>
              <a:t>THE FINAL PLACE</a:t>
            </a:r>
            <a:endParaRPr sz="6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</a:t>
            </a:r>
            <a:r>
              <a:rPr lang="en-US" sz="1700">
                <a:solidFill>
                  <a:srgbClr val="F8F6FC"/>
                </a:solidFill>
              </a:rPr>
              <a:t>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8F6FC"/>
              </a:solidFill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WHAT we did</a:t>
            </a:r>
            <a:endParaRPr sz="1700">
              <a:solidFill>
                <a:srgbClr val="F8F6FC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8F6FC"/>
              </a:solidFill>
            </a:endParaRPr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WHAT we did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HOW we did it </a:t>
            </a:r>
            <a:endParaRPr sz="1700">
              <a:solidFill>
                <a:srgbClr val="F8F6FC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8F6FC"/>
              </a:solidFill>
            </a:endParaRPr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WHAT we did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HOW we did it 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WHY we did it </a:t>
            </a:r>
            <a:endParaRPr sz="1700">
              <a:solidFill>
                <a:srgbClr val="F8F6FC"/>
              </a:solidFill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8F6FC"/>
                </a:solidFill>
              </a:rPr>
              <a:t>  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</a:t>
            </a:r>
            <a:br>
              <a:rPr lang="en-US" sz="1700">
                <a:solidFill>
                  <a:srgbClr val="F8F6FC"/>
                </a:solidFill>
              </a:rPr>
            </a:br>
            <a:endParaRPr sz="1700">
              <a:solidFill>
                <a:srgbClr val="F8F6FC"/>
              </a:solidFill>
            </a:endParaRPr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WHAT we did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HOW we did it 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WHY we did it 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Burn everything that is not of the right sort!</a:t>
            </a:r>
            <a:endParaRPr sz="1700">
              <a:solidFill>
                <a:srgbClr val="F8F6FC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</a:t>
            </a:r>
            <a:br>
              <a:rPr lang="en-US" sz="1700">
                <a:solidFill>
                  <a:srgbClr val="F8F6FC"/>
                </a:solidFill>
              </a:rPr>
            </a:br>
            <a:endParaRPr sz="1700">
              <a:solidFill>
                <a:srgbClr val="F8F6FC"/>
              </a:solidFill>
            </a:endParaRPr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WHAT we did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HOW we did it 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WHY we did it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Burn everything that is not of the right sort!</a:t>
            </a:r>
            <a:endParaRPr sz="1700">
              <a:solidFill>
                <a:srgbClr val="F8F6FC"/>
              </a:solidFill>
            </a:endParaRPr>
          </a:p>
          <a:p>
            <a:pPr indent="-336550" lvl="3" marL="18288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Gen 13:10-13 Take Note of a few things: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        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</a:t>
            </a:r>
            <a:br>
              <a:rPr lang="en-US" sz="1700">
                <a:solidFill>
                  <a:srgbClr val="F8F6FC"/>
                </a:solidFill>
              </a:rPr>
            </a:br>
            <a:endParaRPr sz="1700">
              <a:solidFill>
                <a:srgbClr val="F8F6FC"/>
              </a:solidFill>
            </a:endParaRPr>
          </a:p>
        </p:txBody>
      </p:sp>
      <p:sp>
        <p:nvSpPr>
          <p:cNvPr id="110" name="Google Shape;110;p21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48425" y="1162175"/>
            <a:ext cx="82119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6FC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The Inspection: The TRIAL of FIRE 1 Cor 3:14</a:t>
            </a:r>
            <a:endParaRPr sz="1700">
              <a:solidFill>
                <a:srgbClr val="F8F6FC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○"/>
            </a:pPr>
            <a:r>
              <a:rPr lang="en-US" sz="1700">
                <a:solidFill>
                  <a:srgbClr val="F8F6FC"/>
                </a:solidFill>
              </a:rPr>
              <a:t>The fire will reveal…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WHAT we did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HOW we did it 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WHY we did it </a:t>
            </a:r>
            <a:endParaRPr sz="1700">
              <a:solidFill>
                <a:srgbClr val="F8F6FC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■"/>
            </a:pPr>
            <a:r>
              <a:rPr lang="en-US" sz="1700">
                <a:solidFill>
                  <a:srgbClr val="F8F6FC"/>
                </a:solidFill>
              </a:rPr>
              <a:t>Burn everything that is not of the right sort!</a:t>
            </a:r>
            <a:endParaRPr sz="1700">
              <a:solidFill>
                <a:srgbClr val="F8F6FC"/>
              </a:solidFill>
            </a:endParaRPr>
          </a:p>
          <a:p>
            <a:pPr indent="-336550" lvl="3" marL="18288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1700"/>
              <a:buChar char="●"/>
            </a:pPr>
            <a:r>
              <a:rPr lang="en-US" sz="1700">
                <a:solidFill>
                  <a:srgbClr val="F8F6FC"/>
                </a:solidFill>
              </a:rPr>
              <a:t>Gen 13:10-13 Take Note of a few things: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        1. Vs. 25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        2. Vs. 26: 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        3. Vs 27-28 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        4. Gen 19:15-16  </a:t>
            </a:r>
            <a:br>
              <a:rPr lang="en-US" sz="1700">
                <a:solidFill>
                  <a:srgbClr val="F8F6FC"/>
                </a:solidFill>
              </a:rPr>
            </a:br>
            <a:r>
              <a:rPr lang="en-US" sz="1700">
                <a:solidFill>
                  <a:srgbClr val="F8F6FC"/>
                </a:solidFill>
              </a:rPr>
              <a:t>    </a:t>
            </a:r>
            <a:br>
              <a:rPr lang="en-US" sz="1700">
                <a:solidFill>
                  <a:srgbClr val="F8F6FC"/>
                </a:solidFill>
              </a:rPr>
            </a:br>
            <a:endParaRPr sz="1700">
              <a:solidFill>
                <a:srgbClr val="F8F6FC"/>
              </a:solidFill>
            </a:endParaRPr>
          </a:p>
        </p:txBody>
      </p:sp>
      <p:sp>
        <p:nvSpPr>
          <p:cNvPr id="116" name="Google Shape;116;p22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Foundation: Jesus Christ. 1 Cor 10:11</a:t>
            </a:r>
            <a:endParaRPr sz="2900">
              <a:solidFill>
                <a:srgbClr val="F8F6FC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Materials: Believer’s works  1 Cor 10:12-13</a:t>
            </a:r>
            <a:endParaRPr sz="2900">
              <a:solidFill>
                <a:srgbClr val="F8F6FC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Inspection: The TRIAL of FIRE 1 Cor 3:14</a:t>
            </a:r>
            <a:endParaRPr sz="2900">
              <a:solidFill>
                <a:srgbClr val="F8F6FC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Purpose: The GAIN or LOSS of reward. 1 Cor 3:15</a:t>
            </a:r>
            <a:br>
              <a:rPr lang="en-US" sz="2900">
                <a:solidFill>
                  <a:srgbClr val="F8F6FC"/>
                </a:solidFill>
              </a:rPr>
            </a:br>
            <a:endParaRPr sz="2900">
              <a:solidFill>
                <a:srgbClr val="F8F6FC"/>
              </a:solidFill>
            </a:endParaRPr>
          </a:p>
        </p:txBody>
      </p:sp>
      <p:sp>
        <p:nvSpPr>
          <p:cNvPr id="122" name="Google Shape;122;p23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B.  The Practical </a:t>
            </a:r>
            <a:r>
              <a:rPr lang="en-US" sz="3800">
                <a:solidFill>
                  <a:srgbClr val="F8F6FC"/>
                </a:solidFill>
              </a:rPr>
              <a:t>Explanation</a:t>
            </a:r>
            <a:r>
              <a:rPr lang="en-US" sz="3800">
                <a:solidFill>
                  <a:srgbClr val="F8F6FC"/>
                </a:solidFill>
              </a:rPr>
              <a:t> of the </a:t>
            </a:r>
            <a:r>
              <a:rPr lang="en-US" sz="3800">
                <a:solidFill>
                  <a:srgbClr val="F8F6FC"/>
                </a:solidFill>
              </a:rPr>
              <a:t>Judgment</a:t>
            </a:r>
            <a:r>
              <a:rPr lang="en-US" sz="3800">
                <a:solidFill>
                  <a:srgbClr val="F8F6FC"/>
                </a:solidFill>
              </a:rPr>
              <a:t> Seat of Christ 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28" name="Google Shape;128;p24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Char char="●"/>
            </a:pPr>
            <a:r>
              <a:rPr lang="en-US" sz="3800">
                <a:solidFill>
                  <a:srgbClr val="F8F6FC"/>
                </a:solidFill>
              </a:rPr>
              <a:t>The ultimate ACCOUNTING of our STEWARDSHIP: 1 Cor 4:2, Rom 14:12. 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34" name="Google Shape;134;p25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66038" y="564337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3 Statements that Identify </a:t>
            </a:r>
            <a:endParaRPr sz="3800">
              <a:solidFill>
                <a:srgbClr val="F8F6F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what it IS and what it is NOT</a:t>
            </a:r>
            <a:endParaRPr sz="3800">
              <a:solidFill>
                <a:srgbClr val="F8F6FC"/>
              </a:solidFill>
            </a:endParaRPr>
          </a:p>
        </p:txBody>
      </p:sp>
      <p:sp>
        <p:nvSpPr>
          <p:cNvPr id="32" name="Google Shape;32;p8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Judgment Seat of Christ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We will give an account for the stewardship of the SPIRIT and LIFE of God. Rom 8:2, Eph 5:18, Gal 5:16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EXPOSE all the things you THOUGHT you got away with. 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46" name="Google Shape;146;p27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Gen 49:1-4</a:t>
            </a:r>
            <a:endParaRPr sz="3800">
              <a:solidFill>
                <a:srgbClr val="F8F6FC"/>
              </a:solidFill>
            </a:endParaRPr>
          </a:p>
        </p:txBody>
      </p:sp>
      <p:sp>
        <p:nvSpPr>
          <p:cNvPr id="152" name="Google Shape;152;p28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1 Chronicles 5:1-2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58" name="Google Shape;158;p29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It is the place at which our eternal REWARD will be DETERMINED. 1 COR 3:13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64" name="Google Shape;164;p30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THREE REWARDS BELIEVERS WILL either GAIN or LOSE at the Judgment Seat of Christ.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170" name="Google Shape;170;p31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855300" y="1266625"/>
            <a:ext cx="7433400" cy="30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rabicPeriod"/>
            </a:pPr>
            <a:r>
              <a:rPr lang="en-US" sz="3800">
                <a:solidFill>
                  <a:srgbClr val="F8F6FC"/>
                </a:solidFill>
              </a:rPr>
              <a:t>Verbal </a:t>
            </a:r>
            <a:r>
              <a:rPr lang="en-US" sz="3800">
                <a:solidFill>
                  <a:srgbClr val="F8F6FC"/>
                </a:solidFill>
              </a:rPr>
              <a:t>Commendation</a:t>
            </a:r>
            <a:endParaRPr sz="3800">
              <a:solidFill>
                <a:srgbClr val="F8F6F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8F6FC"/>
              </a:solidFill>
            </a:endParaRPr>
          </a:p>
        </p:txBody>
      </p:sp>
      <p:sp>
        <p:nvSpPr>
          <p:cNvPr id="176" name="Google Shape;176;p32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855300" y="1266625"/>
            <a:ext cx="7433400" cy="30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rabicPeriod"/>
            </a:pPr>
            <a:r>
              <a:rPr lang="en-US" sz="3800">
                <a:solidFill>
                  <a:srgbClr val="F8F6FC"/>
                </a:solidFill>
              </a:rPr>
              <a:t>Verbal Commendation</a:t>
            </a:r>
            <a:endParaRPr sz="3800">
              <a:solidFill>
                <a:srgbClr val="F8F6FC"/>
              </a:solidFill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rabicPeriod"/>
            </a:pPr>
            <a:r>
              <a:rPr lang="en-US" sz="3800">
                <a:solidFill>
                  <a:srgbClr val="F8F6FC"/>
                </a:solidFill>
              </a:rPr>
              <a:t>Royal Clothes </a:t>
            </a:r>
            <a:endParaRPr sz="3800">
              <a:solidFill>
                <a:srgbClr val="F8F6FC"/>
              </a:solidFill>
            </a:endParaRPr>
          </a:p>
        </p:txBody>
      </p:sp>
      <p:sp>
        <p:nvSpPr>
          <p:cNvPr id="182" name="Google Shape;182;p33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855300" y="1266625"/>
            <a:ext cx="7433400" cy="30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rabicPeriod"/>
            </a:pPr>
            <a:r>
              <a:rPr lang="en-US" sz="3800">
                <a:solidFill>
                  <a:srgbClr val="F8F6FC"/>
                </a:solidFill>
              </a:rPr>
              <a:t>Verbal Commendation</a:t>
            </a:r>
            <a:endParaRPr sz="3800">
              <a:solidFill>
                <a:srgbClr val="F8F6FC"/>
              </a:solidFill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rabicPeriod"/>
            </a:pPr>
            <a:r>
              <a:rPr lang="en-US" sz="3800">
                <a:solidFill>
                  <a:srgbClr val="F8F6FC"/>
                </a:solidFill>
              </a:rPr>
              <a:t>Royal Clothes </a:t>
            </a:r>
            <a:endParaRPr sz="3800">
              <a:solidFill>
                <a:srgbClr val="F8F6FC"/>
              </a:solidFill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rabicPeriod"/>
            </a:pPr>
            <a:r>
              <a:rPr lang="en-US" sz="3800">
                <a:solidFill>
                  <a:srgbClr val="F8F6FC"/>
                </a:solidFill>
              </a:rPr>
              <a:t>Actual CROWNS for investing in his kingdom.</a:t>
            </a:r>
            <a:endParaRPr sz="3800">
              <a:solidFill>
                <a:srgbClr val="F8F6FC"/>
              </a:solidFill>
            </a:endParaRPr>
          </a:p>
        </p:txBody>
      </p:sp>
      <p:sp>
        <p:nvSpPr>
          <p:cNvPr id="188" name="Google Shape;188;p34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C.  The PRICE if impurity is HIGH</a:t>
            </a:r>
            <a:endParaRPr sz="3800">
              <a:solidFill>
                <a:srgbClr val="F8F6FC"/>
              </a:solidFill>
            </a:endParaRPr>
          </a:p>
        </p:txBody>
      </p:sp>
      <p:sp>
        <p:nvSpPr>
          <p:cNvPr id="194" name="Google Shape;194;p35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466038" y="1451295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000"/>
              <a:buAutoNum type="arabicPeriod"/>
            </a:pPr>
            <a:r>
              <a:rPr lang="en-US">
                <a:solidFill>
                  <a:srgbClr val="F8F6FC"/>
                </a:solidFill>
              </a:rPr>
              <a:t> It is NOT the judgment of UNBELIEVERS BUT the judgement of BELIEVERS. </a:t>
            </a:r>
            <a:br>
              <a:rPr lang="en-US">
                <a:solidFill>
                  <a:srgbClr val="F8F6FC"/>
                </a:solidFill>
              </a:rPr>
            </a:br>
            <a:endParaRPr>
              <a:solidFill>
                <a:srgbClr val="F8F6FC"/>
              </a:solidFill>
            </a:endParaR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 sz="3800">
                <a:solidFill>
                  <a:srgbClr val="F8F6FC"/>
                </a:solidFill>
              </a:rPr>
              <a:t>D. True Repentance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200" name="Google Shape;200;p36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66038" y="1451295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>
                <a:solidFill>
                  <a:srgbClr val="F8F6FC"/>
                </a:solidFill>
              </a:rPr>
              <a:t>2.  It is NOT a judgment concerning ENTRANCE into HEAVEN, but INHERITANCE  (or reward) in the KINGDOM. Eph 5:5, 1 Cor 6:9-11, Gal 5:19-21</a:t>
            </a:r>
            <a:br>
              <a:rPr lang="en-US">
                <a:solidFill>
                  <a:srgbClr val="F8F6FC"/>
                </a:solidFill>
              </a:rPr>
            </a:br>
            <a:endParaRPr>
              <a:solidFill>
                <a:srgbClr val="F8F6FC"/>
              </a:solidFill>
            </a:endParaRPr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468313" y="1451295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ADF2E7"/>
              </a:buClr>
              <a:buSzPts val="3000"/>
              <a:buNone/>
            </a:pPr>
            <a:r>
              <a:rPr lang="en-US">
                <a:solidFill>
                  <a:srgbClr val="F8F6FC"/>
                </a:solidFill>
              </a:rPr>
              <a:t>3.  It is NOT the judgment of believer’s SIN, BUT the judgment of believer’s WORKS. 1 Pet 2:24.</a:t>
            </a:r>
            <a:br>
              <a:rPr lang="en-US">
                <a:solidFill>
                  <a:srgbClr val="F8F6FC"/>
                </a:solidFill>
              </a:rPr>
            </a:br>
            <a:endParaRPr>
              <a:solidFill>
                <a:srgbClr val="F8F6FC"/>
              </a:solidFill>
            </a:endParaRPr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9900" lvl="0" marL="457200" rtl="0" algn="ctr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3800"/>
              <a:buAutoNum type="alphaUcPeriod"/>
            </a:pPr>
            <a:r>
              <a:rPr lang="en-US" sz="3800">
                <a:solidFill>
                  <a:srgbClr val="F8F6FC"/>
                </a:solidFill>
              </a:rPr>
              <a:t> The Biblical Description of the </a:t>
            </a:r>
            <a:r>
              <a:rPr lang="en-US" sz="3800">
                <a:solidFill>
                  <a:srgbClr val="F8F6FC"/>
                </a:solidFill>
              </a:rPr>
              <a:t>Judgment</a:t>
            </a:r>
            <a:r>
              <a:rPr lang="en-US" sz="3800">
                <a:solidFill>
                  <a:srgbClr val="F8F6FC"/>
                </a:solidFill>
              </a:rPr>
              <a:t> Seat of Christ. 2 Cor 5:10, 1 Cor 3:8-15</a:t>
            </a:r>
            <a:br>
              <a:rPr lang="en-US" sz="3800">
                <a:solidFill>
                  <a:srgbClr val="F8F6FC"/>
                </a:solidFill>
              </a:rPr>
            </a:br>
            <a:endParaRPr sz="3800">
              <a:solidFill>
                <a:srgbClr val="F8F6FC"/>
              </a:solidFill>
            </a:endParaRPr>
          </a:p>
        </p:txBody>
      </p:sp>
      <p:sp>
        <p:nvSpPr>
          <p:cNvPr id="56" name="Google Shape;56;p12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Foundation: Jesus Christ. 1 Cor 10:11</a:t>
            </a:r>
            <a:br>
              <a:rPr lang="en-US" sz="2900">
                <a:solidFill>
                  <a:srgbClr val="F8F6FC"/>
                </a:solidFill>
              </a:rPr>
            </a:br>
            <a:endParaRPr sz="2900">
              <a:solidFill>
                <a:srgbClr val="F8F6FC"/>
              </a:solidFill>
            </a:endParaRPr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Foundation: Jesus Christ. 1 Cor 10:11</a:t>
            </a:r>
            <a:endParaRPr sz="2900">
              <a:solidFill>
                <a:srgbClr val="F8F6FC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Materials: Believer’s works  1 Cor 10:12-13</a:t>
            </a:r>
            <a:endParaRPr sz="2900">
              <a:solidFill>
                <a:srgbClr val="F8F6F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900">
                <a:solidFill>
                  <a:srgbClr val="F8F6FC"/>
                </a:solidFill>
              </a:rPr>
            </a:br>
            <a:endParaRPr sz="2900">
              <a:solidFill>
                <a:srgbClr val="F8F6FC"/>
              </a:solidFill>
            </a:endParaRPr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48430" y="1162176"/>
            <a:ext cx="82119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Foundation: Jesus Christ. 1 Cor 10:11</a:t>
            </a:r>
            <a:endParaRPr sz="2900">
              <a:solidFill>
                <a:srgbClr val="F8F6FC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Materials: Believer’s works  1 Cor 10:12-13</a:t>
            </a:r>
            <a:endParaRPr sz="2900">
              <a:solidFill>
                <a:srgbClr val="F8F6FC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900"/>
              <a:buChar char="●"/>
            </a:pPr>
            <a:r>
              <a:rPr lang="en-US" sz="2900">
                <a:solidFill>
                  <a:srgbClr val="F8F6FC"/>
                </a:solidFill>
              </a:rPr>
              <a:t>The Inspection: The TRIAL of FIRE 1 Cor 3:14</a:t>
            </a:r>
            <a:br>
              <a:rPr lang="en-US" sz="2900">
                <a:solidFill>
                  <a:srgbClr val="F8F6FC"/>
                </a:solidFill>
              </a:rPr>
            </a:br>
            <a:endParaRPr sz="2900">
              <a:solidFill>
                <a:srgbClr val="F8F6FC"/>
              </a:solidFill>
            </a:endParaRPr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528491" y="436225"/>
            <a:ext cx="7522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8F6FC"/>
              </a:buClr>
              <a:buSzPts val="20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FINAL PLACE: The Judgment Seat of Christ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