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 name="Shape 22"/>
        <p:cNvGrpSpPr/>
        <p:nvPr/>
      </p:nvGrpSpPr>
      <p:grpSpPr>
        <a:xfrm>
          <a:off x="0" y="0"/>
          <a:ext cx="0" cy="0"/>
          <a:chOff x="0" y="0"/>
          <a:chExt cx="0" cy="0"/>
        </a:xfrm>
      </p:grpSpPr>
      <p:sp>
        <p:nvSpPr>
          <p:cNvPr id="23" name="Google Shape;2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52ac8f3a24f01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4" name="Google Shape;74;g452ac8f3a24f013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52ac8f3a24f01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452ac8f3a24f013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c2b00d3324ff5b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5c2b00d3324ff5b8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c2b00d3324ff5b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5c2b00d3324ff5b8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c2b00d3324ff5b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Notice how fornication is called out in relation to the temple… sexuality is such an important component of our spirituality. It’s constantly under attack because Satan wants to defile the Temple of God. We know that in the future, when the temple worship is reinstated in Jerusalem, that the antichrist will desolate the temple… what makes us think that he’s not after the same defilement now?</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1 Samuel shows a picture of corrupt priests (Eli’s sons...sons of Belial) stealing from the sacrifices and sleeping with women in the temple. Now we read that shake our heads… and yet what are we doing with our bodies, our minds, our eyes, which is the temple of the Holy Ghost?</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97" name="Google Shape;97;g5c2b00d3324ff5b8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c2b00d3324ff5b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5c2b00d3324ff5b8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52ac8f3a24f01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452ac8f3a24f013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52ac8f3a24f01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452ac8f3a24f013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6e4b06a6499a8c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56e4b06a6499a8c8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afe89e4698a276e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afe89e4698a276e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Google Shape;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afe89e4698a276e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gotta start off with the ultimate problem… we start in the wrong place. </a:t>
            </a:r>
            <a:endParaRPr/>
          </a:p>
        </p:txBody>
      </p:sp>
      <p:sp>
        <p:nvSpPr>
          <p:cNvPr id="133" name="Google Shape;133;gafe89e4698a276e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afe89e4698a276e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James‬ ‭4:4‬</a:t>
            </a:r>
            <a:endParaRPr/>
          </a:p>
          <a:p>
            <a:pPr indent="0" lvl="0" marL="0" rtl="0" algn="l">
              <a:spcBef>
                <a:spcPts val="0"/>
              </a:spcBef>
              <a:spcAft>
                <a:spcPts val="0"/>
              </a:spcAft>
              <a:buNone/>
            </a:pPr>
            <a:r>
              <a:rPr lang="en-US"/>
              <a:t>“Ye adulterers and adulteresses, </a:t>
            </a:r>
            <a:r>
              <a:rPr b="1" lang="en-US" u="sng"/>
              <a:t>know ye not that the friendship of the world is enmity with God?</a:t>
            </a:r>
            <a:r>
              <a:rPr lang="en-US"/>
              <a:t> whosoever therefore will be a friend of the world is the enemy of God.”</a:t>
            </a:r>
            <a:br>
              <a:rPr lang="en-US"/>
            </a:br>
            <a:r>
              <a:rPr lang="en-US"/>
              <a:t>‭‭</a:t>
            </a:r>
            <a:endParaRPr/>
          </a:p>
        </p:txBody>
      </p:sp>
      <p:sp>
        <p:nvSpPr>
          <p:cNvPr id="139" name="Google Shape;139;gafe89e4698a276e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afe89e4698a276e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afe89e4698a276e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ca1527a5495b0e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7ca1527a5495b0e8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f90fb394156934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f90fb3941569346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f90fb394156934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f90fb3941569346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6501da3d5dca9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66501da3d5dca95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27ed4e67eb4f5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7ed4e67eb4f5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27ed4e67eb4f5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7ed4e67eb4f52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27ed4e67eb4f5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7ed4e67eb4f52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g319715575414a47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g319715575414a47b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fb1f1a53227b2aa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6fb1f1a53227b2aa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fb1f1a53227b2aa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6fb1f1a53227b2aa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ef8dda67e4b16d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5ef8dda67e4b16d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ef8dda67e4b16d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5ef8dda67e4b16d7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b650cf26b1b688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4b650cf26b1b688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25da2de21c2997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5da2de21c2997a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25da2de21c2997a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5da2de21c2997a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ge92743b245c6bd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 name="Google Shape;41;ge92743b245c6bd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319715575414a47b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19715575414a47b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52ac8f3a24f0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 name="Google Shape;52;g452ac8f3a24f01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319715575414a47b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19715575414a47b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52ac8f3a24f01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 name="Google Shape;63;g452ac8f3a24f013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2808ae804f9e999d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Time becomes relative when we are with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Peter 3:8 (KJV) But, beloved, be not ignorant of this one thing, that one day [is] with the Lord as a thousand years, and a thousand years as one day.</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US">
                <a:solidFill>
                  <a:schemeClr val="dk1"/>
                </a:solidFill>
              </a:rPr>
              <a:t>The humblest of positions in the right place is better than prestigious positions with the wicked. Who are you aiming to be?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US">
                <a:solidFill>
                  <a:schemeClr val="dk1"/>
                </a:solidFill>
              </a:rPr>
              <a:t>[Transition]</a:t>
            </a:r>
            <a:endParaRPr b="1">
              <a:solidFill>
                <a:schemeClr val="dk1"/>
              </a:solidFill>
            </a:endParaRPr>
          </a:p>
          <a:p>
            <a:pPr indent="0" lvl="0" marL="0" rtl="0" algn="l">
              <a:lnSpc>
                <a:spcPct val="115000"/>
              </a:lnSpc>
              <a:spcBef>
                <a:spcPts val="0"/>
              </a:spcBef>
              <a:spcAft>
                <a:spcPts val="0"/>
              </a:spcAft>
              <a:buNone/>
            </a:pPr>
            <a:r>
              <a:rPr lang="en-US">
                <a:solidFill>
                  <a:schemeClr val="dk1"/>
                </a:solidFill>
              </a:rPr>
              <a:t>Like Brandon mentioned, after Christ’s death, the veil was torn, symbolizing our access to the presence of God. Jesus left and gave us His spirit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US">
                <a:solidFill>
                  <a:schemeClr val="dk1"/>
                </a:solidFill>
              </a:rPr>
              <a:t>[NEXT SLIDE]</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68" name="Google Shape;68;g2808ae804f9e999d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3">
  <p:cSld name="Title 3">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idx="1" type="body"/>
          </p:nvPr>
        </p:nvSpPr>
        <p:spPr>
          <a:xfrm>
            <a:off x="2743200" y="4118995"/>
            <a:ext cx="3649211" cy="352337"/>
          </a:xfrm>
          <a:prstGeom prst="rect">
            <a:avLst/>
          </a:prstGeom>
          <a:noFill/>
          <a:ln>
            <a:noFill/>
          </a:ln>
        </p:spPr>
        <p:txBody>
          <a:bodyPr anchorCtr="0" anchor="ctr" bIns="45700" lIns="91425" spcFirstLastPara="1" rIns="91425" wrap="square" tIns="45700"/>
          <a:lstStyle>
            <a:lvl1pPr indent="-228600" lvl="0" marL="457200" algn="ctr">
              <a:spcBef>
                <a:spcPts val="320"/>
              </a:spcBef>
              <a:spcAft>
                <a:spcPts val="0"/>
              </a:spcAft>
              <a:buClr>
                <a:srgbClr val="ADF2E7"/>
              </a:buClr>
              <a:buSzPts val="1600"/>
              <a:buNone/>
              <a:defRPr sz="1600"/>
            </a:lvl1pPr>
            <a:lvl2pPr indent="-342900" lvl="1" marL="914400" algn="ctr">
              <a:spcBef>
                <a:spcPts val="360"/>
              </a:spcBef>
              <a:spcAft>
                <a:spcPts val="0"/>
              </a:spcAft>
              <a:buClr>
                <a:srgbClr val="ADF2E7"/>
              </a:buClr>
              <a:buSzPts val="1800"/>
              <a:buChar char="•"/>
              <a:defRPr/>
            </a:lvl2pPr>
            <a:lvl3pPr indent="-228600" lvl="2" marL="1371600" algn="ctr">
              <a:spcBef>
                <a:spcPts val="360"/>
              </a:spcBef>
              <a:spcAft>
                <a:spcPts val="0"/>
              </a:spcAft>
              <a:buClr>
                <a:srgbClr val="ADF2E7"/>
              </a:buClr>
              <a:buSzPts val="1800"/>
              <a:buNone/>
              <a:defRPr/>
            </a:lvl3pPr>
            <a:lvl4pPr indent="-228600" lvl="3" marL="1828800" algn="ctr">
              <a:spcBef>
                <a:spcPts val="360"/>
              </a:spcBef>
              <a:spcAft>
                <a:spcPts val="0"/>
              </a:spcAft>
              <a:buClr>
                <a:srgbClr val="ADF2E7"/>
              </a:buClr>
              <a:buSzPts val="1800"/>
              <a:buNone/>
              <a:defRPr/>
            </a:lvl4pPr>
            <a:lvl5pPr indent="-228600" lvl="4" marL="2286000" algn="ctr">
              <a:spcBef>
                <a:spcPts val="360"/>
              </a:spcBef>
              <a:spcAft>
                <a:spcPts val="0"/>
              </a:spcAft>
              <a:buClr>
                <a:srgbClr val="ADF2E7"/>
              </a:buClr>
              <a:buSzPts val="180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 name="Google Shape;13;p2"/>
          <p:cNvSpPr txBox="1"/>
          <p:nvPr>
            <p:ph type="title"/>
          </p:nvPr>
        </p:nvSpPr>
        <p:spPr>
          <a:xfrm>
            <a:off x="2281806" y="1619075"/>
            <a:ext cx="4597166" cy="1912689"/>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F8F6F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3">
  <p:cSld name="Content 3">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idx="1" type="body"/>
          </p:nvPr>
        </p:nvSpPr>
        <p:spPr>
          <a:xfrm>
            <a:off x="468313" y="1451295"/>
            <a:ext cx="8211824" cy="3296874"/>
          </a:xfrm>
          <a:prstGeom prst="rect">
            <a:avLst/>
          </a:prstGeom>
          <a:noFill/>
          <a:ln>
            <a:noFill/>
          </a:ln>
        </p:spPr>
        <p:txBody>
          <a:bodyPr anchorCtr="0" anchor="ctr" bIns="45700" lIns="91425" spcFirstLastPara="1" rIns="91425" wrap="square" tIns="45700"/>
          <a:lstStyle>
            <a:lvl1pPr indent="-228600" lvl="0" marL="457200" algn="ctr">
              <a:spcBef>
                <a:spcPts val="600"/>
              </a:spcBef>
              <a:spcAft>
                <a:spcPts val="0"/>
              </a:spcAft>
              <a:buClr>
                <a:srgbClr val="ADF2E7"/>
              </a:buClr>
              <a:buSzPts val="3000"/>
              <a:buNone/>
              <a:defRPr/>
            </a:lvl1pPr>
            <a:lvl2pPr indent="-419100" lvl="1" marL="914400" algn="l">
              <a:spcBef>
                <a:spcPts val="600"/>
              </a:spcBef>
              <a:spcAft>
                <a:spcPts val="0"/>
              </a:spcAft>
              <a:buClr>
                <a:srgbClr val="ADF2E7"/>
              </a:buClr>
              <a:buSzPts val="3000"/>
              <a:buChar char="•"/>
              <a:defRPr/>
            </a:lvl2pPr>
            <a:lvl3pPr indent="-228600" lvl="2" marL="1371600" algn="l">
              <a:spcBef>
                <a:spcPts val="600"/>
              </a:spcBef>
              <a:spcAft>
                <a:spcPts val="0"/>
              </a:spcAft>
              <a:buClr>
                <a:srgbClr val="ADF2E7"/>
              </a:buClr>
              <a:buSzPts val="3000"/>
              <a:buNone/>
              <a:defRPr/>
            </a:lvl3pPr>
            <a:lvl4pPr indent="-228600" lvl="3" marL="1828800" algn="l">
              <a:spcBef>
                <a:spcPts val="600"/>
              </a:spcBef>
              <a:spcAft>
                <a:spcPts val="0"/>
              </a:spcAft>
              <a:buClr>
                <a:srgbClr val="ADF2E7"/>
              </a:buClr>
              <a:buSzPts val="3000"/>
              <a:buNone/>
              <a:defRPr/>
            </a:lvl4pPr>
            <a:lvl5pPr indent="-228600" lvl="4" marL="2286000" algn="l">
              <a:spcBef>
                <a:spcPts val="600"/>
              </a:spcBef>
              <a:spcAft>
                <a:spcPts val="0"/>
              </a:spcAft>
              <a:buClr>
                <a:srgbClr val="ADF2E7"/>
              </a:buClr>
              <a:buSzPts val="300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 name="Google Shape;16;p3"/>
          <p:cNvSpPr txBox="1"/>
          <p:nvPr>
            <p:ph type="title"/>
          </p:nvPr>
        </p:nvSpPr>
        <p:spPr>
          <a:xfrm>
            <a:off x="528505" y="436228"/>
            <a:ext cx="1979803" cy="83051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F8F6FC"/>
              </a:buClr>
              <a:buSzPts val="1600"/>
              <a:buFont typeface="Trebuchet MS"/>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1">
  <p:cSld name="Title 1">
    <p:bg>
      <p:bgPr>
        <a:blipFill>
          <a:blip r:embed="rId2">
            <a:alphaModFix/>
          </a:blip>
          <a:stretch>
            <a:fillRect/>
          </a:stretch>
        </a:blipFill>
      </p:bgPr>
    </p:bg>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p:cSld name="Title 2">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idx="1" type="body"/>
          </p:nvPr>
        </p:nvSpPr>
        <p:spPr>
          <a:xfrm>
            <a:off x="2743200" y="4118995"/>
            <a:ext cx="3649211" cy="352337"/>
          </a:xfrm>
          <a:prstGeom prst="rect">
            <a:avLst/>
          </a:prstGeom>
          <a:noFill/>
          <a:ln>
            <a:noFill/>
          </a:ln>
        </p:spPr>
        <p:txBody>
          <a:bodyPr anchorCtr="0" anchor="ctr" bIns="45700" lIns="91425" spcFirstLastPara="1" rIns="91425" wrap="square" tIns="45700"/>
          <a:lstStyle>
            <a:lvl1pPr indent="-228600" lvl="0" marL="457200" algn="ctr">
              <a:spcBef>
                <a:spcPts val="320"/>
              </a:spcBef>
              <a:spcAft>
                <a:spcPts val="0"/>
              </a:spcAft>
              <a:buClr>
                <a:srgbClr val="ADF2E7"/>
              </a:buClr>
              <a:buSzPts val="1600"/>
              <a:buNone/>
              <a:defRPr sz="1600"/>
            </a:lvl1pPr>
            <a:lvl2pPr indent="-342900" lvl="1" marL="914400" algn="ctr">
              <a:spcBef>
                <a:spcPts val="360"/>
              </a:spcBef>
              <a:spcAft>
                <a:spcPts val="0"/>
              </a:spcAft>
              <a:buClr>
                <a:srgbClr val="ADF2E7"/>
              </a:buClr>
              <a:buSzPts val="1800"/>
              <a:buChar char="•"/>
              <a:defRPr/>
            </a:lvl2pPr>
            <a:lvl3pPr indent="-228600" lvl="2" marL="1371600" algn="ctr">
              <a:spcBef>
                <a:spcPts val="360"/>
              </a:spcBef>
              <a:spcAft>
                <a:spcPts val="0"/>
              </a:spcAft>
              <a:buClr>
                <a:srgbClr val="ADF2E7"/>
              </a:buClr>
              <a:buSzPts val="1800"/>
              <a:buNone/>
              <a:defRPr/>
            </a:lvl3pPr>
            <a:lvl4pPr indent="-228600" lvl="3" marL="1828800" algn="ctr">
              <a:spcBef>
                <a:spcPts val="360"/>
              </a:spcBef>
              <a:spcAft>
                <a:spcPts val="0"/>
              </a:spcAft>
              <a:buClr>
                <a:srgbClr val="ADF2E7"/>
              </a:buClr>
              <a:buSzPts val="1800"/>
              <a:buNone/>
              <a:defRPr/>
            </a:lvl4pPr>
            <a:lvl5pPr indent="-228600" lvl="4" marL="2286000" algn="ctr">
              <a:spcBef>
                <a:spcPts val="360"/>
              </a:spcBef>
              <a:spcAft>
                <a:spcPts val="0"/>
              </a:spcAft>
              <a:buClr>
                <a:srgbClr val="ADF2E7"/>
              </a:buClr>
              <a:buSzPts val="180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1">
  <p:cSld name="Content 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6"/>
          <p:cNvSpPr txBox="1"/>
          <p:nvPr>
            <p:ph idx="1" type="body"/>
          </p:nvPr>
        </p:nvSpPr>
        <p:spPr>
          <a:xfrm>
            <a:off x="468313" y="1451295"/>
            <a:ext cx="8211824" cy="3296874"/>
          </a:xfrm>
          <a:prstGeom prst="rect">
            <a:avLst/>
          </a:prstGeom>
          <a:noFill/>
          <a:ln>
            <a:noFill/>
          </a:ln>
        </p:spPr>
        <p:txBody>
          <a:bodyPr anchorCtr="0" anchor="ctr" bIns="45700" lIns="91425" spcFirstLastPara="1" rIns="91425" wrap="square" tIns="45700"/>
          <a:lstStyle>
            <a:lvl1pPr indent="-228600" lvl="0" marL="457200" algn="ctr">
              <a:spcBef>
                <a:spcPts val="600"/>
              </a:spcBef>
              <a:spcAft>
                <a:spcPts val="0"/>
              </a:spcAft>
              <a:buClr>
                <a:srgbClr val="ADF2E7"/>
              </a:buClr>
              <a:buSzPts val="3000"/>
              <a:buNone/>
              <a:defRPr/>
            </a:lvl1pPr>
            <a:lvl2pPr indent="-419100" lvl="1" marL="914400" algn="l">
              <a:spcBef>
                <a:spcPts val="600"/>
              </a:spcBef>
              <a:spcAft>
                <a:spcPts val="0"/>
              </a:spcAft>
              <a:buClr>
                <a:srgbClr val="ADF2E7"/>
              </a:buClr>
              <a:buSzPts val="3000"/>
              <a:buChar char="•"/>
              <a:defRPr/>
            </a:lvl2pPr>
            <a:lvl3pPr indent="-228600" lvl="2" marL="1371600" algn="l">
              <a:spcBef>
                <a:spcPts val="600"/>
              </a:spcBef>
              <a:spcAft>
                <a:spcPts val="0"/>
              </a:spcAft>
              <a:buClr>
                <a:srgbClr val="ADF2E7"/>
              </a:buClr>
              <a:buSzPts val="3000"/>
              <a:buNone/>
              <a:defRPr/>
            </a:lvl3pPr>
            <a:lvl4pPr indent="-228600" lvl="3" marL="1828800" algn="l">
              <a:spcBef>
                <a:spcPts val="600"/>
              </a:spcBef>
              <a:spcAft>
                <a:spcPts val="0"/>
              </a:spcAft>
              <a:buClr>
                <a:srgbClr val="ADF2E7"/>
              </a:buClr>
              <a:buSzPts val="3000"/>
              <a:buNone/>
              <a:defRPr/>
            </a:lvl4pPr>
            <a:lvl5pPr indent="-228600" lvl="4" marL="2286000" algn="l">
              <a:spcBef>
                <a:spcPts val="600"/>
              </a:spcBef>
              <a:spcAft>
                <a:spcPts val="0"/>
              </a:spcAft>
              <a:buClr>
                <a:srgbClr val="ADF2E7"/>
              </a:buClr>
              <a:buSzPts val="300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F8F6FC"/>
              </a:buClr>
              <a:buSzPts val="4400"/>
              <a:buFont typeface="Trebuchet MS"/>
              <a:buNone/>
              <a:defRPr b="0" i="0" sz="4400" u="none" cap="none" strike="noStrike">
                <a:solidFill>
                  <a:srgbClr val="F8F6FC"/>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lstStyle>
            <a:lvl1pPr indent="-228600" lvl="0" marL="457200" marR="0" rtl="0" algn="ctr">
              <a:spcBef>
                <a:spcPts val="600"/>
              </a:spcBef>
              <a:spcAft>
                <a:spcPts val="0"/>
              </a:spcAft>
              <a:buClr>
                <a:srgbClr val="ADF2E7"/>
              </a:buClr>
              <a:buSzPts val="3000"/>
              <a:buFont typeface="Arial"/>
              <a:buNone/>
              <a:defRPr b="0" i="0" sz="3000" u="none" cap="none" strike="noStrike">
                <a:solidFill>
                  <a:srgbClr val="ADF2E7"/>
                </a:solidFill>
                <a:latin typeface="Trebuchet MS"/>
                <a:ea typeface="Trebuchet MS"/>
                <a:cs typeface="Trebuchet MS"/>
                <a:sym typeface="Trebuchet MS"/>
              </a:defRPr>
            </a:lvl1pPr>
            <a:lvl2pPr indent="-419100" lvl="1" marL="914400" marR="0" rtl="0" algn="ctr">
              <a:spcBef>
                <a:spcPts val="600"/>
              </a:spcBef>
              <a:spcAft>
                <a:spcPts val="0"/>
              </a:spcAft>
              <a:buClr>
                <a:srgbClr val="ADF2E7"/>
              </a:buClr>
              <a:buSzPts val="3000"/>
              <a:buFont typeface="Arial"/>
              <a:buChar char="•"/>
              <a:defRPr b="0" i="0" sz="3000" u="none" cap="none" strike="noStrike">
                <a:solidFill>
                  <a:srgbClr val="ADF2E7"/>
                </a:solidFill>
                <a:latin typeface="Trebuchet MS"/>
                <a:ea typeface="Trebuchet MS"/>
                <a:cs typeface="Trebuchet MS"/>
                <a:sym typeface="Trebuchet MS"/>
              </a:defRPr>
            </a:lvl2pPr>
            <a:lvl3pPr indent="-228600" lvl="2" marL="1371600" marR="0" rtl="0" algn="ctr">
              <a:spcBef>
                <a:spcPts val="600"/>
              </a:spcBef>
              <a:spcAft>
                <a:spcPts val="0"/>
              </a:spcAft>
              <a:buClr>
                <a:srgbClr val="ADF2E7"/>
              </a:buClr>
              <a:buSzPts val="3000"/>
              <a:buFont typeface="Arial"/>
              <a:buNone/>
              <a:defRPr b="0" i="0" sz="3000" u="none" cap="none" strike="noStrike">
                <a:solidFill>
                  <a:srgbClr val="ADF2E7"/>
                </a:solidFill>
                <a:latin typeface="Trebuchet MS"/>
                <a:ea typeface="Trebuchet MS"/>
                <a:cs typeface="Trebuchet MS"/>
                <a:sym typeface="Trebuchet MS"/>
              </a:defRPr>
            </a:lvl3pPr>
            <a:lvl4pPr indent="-228600" lvl="3" marL="1828800" marR="0" rtl="0" algn="ctr">
              <a:spcBef>
                <a:spcPts val="600"/>
              </a:spcBef>
              <a:spcAft>
                <a:spcPts val="0"/>
              </a:spcAft>
              <a:buClr>
                <a:srgbClr val="ADF2E7"/>
              </a:buClr>
              <a:buSzPts val="3000"/>
              <a:buFont typeface="Arial"/>
              <a:buNone/>
              <a:defRPr b="0" i="0" sz="3000" u="none" cap="none" strike="noStrike">
                <a:solidFill>
                  <a:srgbClr val="ADF2E7"/>
                </a:solidFill>
                <a:latin typeface="Trebuchet MS"/>
                <a:ea typeface="Trebuchet MS"/>
                <a:cs typeface="Trebuchet MS"/>
                <a:sym typeface="Trebuchet MS"/>
              </a:defRPr>
            </a:lvl4pPr>
            <a:lvl5pPr indent="-228600" lvl="4" marL="2286000" marR="0" rtl="0" algn="ctr">
              <a:spcBef>
                <a:spcPts val="600"/>
              </a:spcBef>
              <a:spcAft>
                <a:spcPts val="0"/>
              </a:spcAft>
              <a:buClr>
                <a:srgbClr val="ADF2E7"/>
              </a:buClr>
              <a:buSzPts val="3000"/>
              <a:buFont typeface="Arial"/>
              <a:buNone/>
              <a:defRPr b="0" i="0" sz="3000" u="none" cap="none" strike="noStrike">
                <a:solidFill>
                  <a:srgbClr val="ADF2E7"/>
                </a:solidFill>
                <a:latin typeface="Trebuchet MS"/>
                <a:ea typeface="Trebuchet MS"/>
                <a:cs typeface="Trebuchet MS"/>
                <a:sym typeface="Trebuchet M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9pPr>
          </a:lstStyle>
          <a:p/>
        </p:txBody>
      </p:sp>
      <p:sp>
        <p:nvSpPr>
          <p:cNvPr id="8" name="Google Shape;8;p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9" name="Google Shape;9;p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0" name="Google Shape;10;p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Trebuchet MS"/>
                <a:ea typeface="Trebuchet MS"/>
                <a:cs typeface="Trebuchet MS"/>
                <a:sym typeface="Trebuchet MS"/>
              </a:defRPr>
            </a:lvl1pPr>
            <a:lvl2pPr indent="0" lvl="1" marL="0" marR="0" rtl="0" algn="r">
              <a:spcBef>
                <a:spcPts val="0"/>
              </a:spcBef>
              <a:buNone/>
              <a:defRPr b="0" i="0" sz="1200" u="none" cap="none" strike="noStrike">
                <a:solidFill>
                  <a:schemeClr val="lt1"/>
                </a:solidFill>
                <a:latin typeface="Trebuchet MS"/>
                <a:ea typeface="Trebuchet MS"/>
                <a:cs typeface="Trebuchet MS"/>
                <a:sym typeface="Trebuchet MS"/>
              </a:defRPr>
            </a:lvl2pPr>
            <a:lvl3pPr indent="0" lvl="2" marL="0" marR="0" rtl="0" algn="r">
              <a:spcBef>
                <a:spcPts val="0"/>
              </a:spcBef>
              <a:buNone/>
              <a:defRPr b="0" i="0" sz="1200" u="none" cap="none" strike="noStrike">
                <a:solidFill>
                  <a:schemeClr val="lt1"/>
                </a:solidFill>
                <a:latin typeface="Trebuchet MS"/>
                <a:ea typeface="Trebuchet MS"/>
                <a:cs typeface="Trebuchet MS"/>
                <a:sym typeface="Trebuchet MS"/>
              </a:defRPr>
            </a:lvl3pPr>
            <a:lvl4pPr indent="0" lvl="3" marL="0" marR="0" rtl="0" algn="r">
              <a:spcBef>
                <a:spcPts val="0"/>
              </a:spcBef>
              <a:buNone/>
              <a:defRPr b="0" i="0" sz="1200" u="none" cap="none" strike="noStrike">
                <a:solidFill>
                  <a:schemeClr val="lt1"/>
                </a:solidFill>
                <a:latin typeface="Trebuchet MS"/>
                <a:ea typeface="Trebuchet MS"/>
                <a:cs typeface="Trebuchet MS"/>
                <a:sym typeface="Trebuchet MS"/>
              </a:defRPr>
            </a:lvl4pPr>
            <a:lvl5pPr indent="0" lvl="4" marL="0" marR="0" rtl="0" algn="r">
              <a:spcBef>
                <a:spcPts val="0"/>
              </a:spcBef>
              <a:buNone/>
              <a:defRPr b="0" i="0" sz="1200" u="none" cap="none" strike="noStrike">
                <a:solidFill>
                  <a:schemeClr val="lt1"/>
                </a:solidFill>
                <a:latin typeface="Trebuchet MS"/>
                <a:ea typeface="Trebuchet MS"/>
                <a:cs typeface="Trebuchet MS"/>
                <a:sym typeface="Trebuchet MS"/>
              </a:defRPr>
            </a:lvl5pPr>
            <a:lvl6pPr indent="0" lvl="5" marL="0" marR="0" rtl="0" algn="r">
              <a:spcBef>
                <a:spcPts val="0"/>
              </a:spcBef>
              <a:buNone/>
              <a:defRPr b="0" i="0" sz="1200" u="none" cap="none" strike="noStrike">
                <a:solidFill>
                  <a:schemeClr val="lt1"/>
                </a:solidFill>
                <a:latin typeface="Trebuchet MS"/>
                <a:ea typeface="Trebuchet MS"/>
                <a:cs typeface="Trebuchet MS"/>
                <a:sym typeface="Trebuchet MS"/>
              </a:defRPr>
            </a:lvl6pPr>
            <a:lvl7pPr indent="0" lvl="6" marL="0" marR="0" rtl="0" algn="r">
              <a:spcBef>
                <a:spcPts val="0"/>
              </a:spcBef>
              <a:buNone/>
              <a:defRPr b="0" i="0" sz="1200" u="none" cap="none" strike="noStrike">
                <a:solidFill>
                  <a:schemeClr val="lt1"/>
                </a:solidFill>
                <a:latin typeface="Trebuchet MS"/>
                <a:ea typeface="Trebuchet MS"/>
                <a:cs typeface="Trebuchet MS"/>
                <a:sym typeface="Trebuchet MS"/>
              </a:defRPr>
            </a:lvl7pPr>
            <a:lvl8pPr indent="0" lvl="7" marL="0" marR="0" rtl="0" algn="r">
              <a:spcBef>
                <a:spcPts val="0"/>
              </a:spcBef>
              <a:buNone/>
              <a:defRPr b="0" i="0" sz="1200" u="none" cap="none" strike="noStrike">
                <a:solidFill>
                  <a:schemeClr val="lt1"/>
                </a:solidFill>
                <a:latin typeface="Trebuchet MS"/>
                <a:ea typeface="Trebuchet MS"/>
                <a:cs typeface="Trebuchet MS"/>
                <a:sym typeface="Trebuchet MS"/>
              </a:defRPr>
            </a:lvl8pPr>
            <a:lvl9pPr indent="0" lvl="8" marL="0" marR="0" rtl="0" algn="r">
              <a:spcBef>
                <a:spcPts val="0"/>
              </a:spcBef>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 name="Shape 25"/>
        <p:cNvGrpSpPr/>
        <p:nvPr/>
      </p:nvGrpSpPr>
      <p:grpSpPr>
        <a:xfrm>
          <a:off x="0" y="0"/>
          <a:ext cx="0" cy="0"/>
          <a:chOff x="0" y="0"/>
          <a:chExt cx="0" cy="0"/>
        </a:xfrm>
      </p:grpSpPr>
      <p:sp>
        <p:nvSpPr>
          <p:cNvPr id="26" name="Google Shape;26;p7"/>
          <p:cNvSpPr txBox="1"/>
          <p:nvPr>
            <p:ph type="title"/>
          </p:nvPr>
        </p:nvSpPr>
        <p:spPr>
          <a:xfrm>
            <a:off x="730050" y="1077600"/>
            <a:ext cx="7531500" cy="298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8F6FC"/>
              </a:buClr>
              <a:buSzPts val="8800"/>
              <a:buFont typeface="Arial"/>
              <a:buNone/>
            </a:pPr>
            <a:r>
              <a:rPr lang="en-US" sz="3000">
                <a:latin typeface="Roboto"/>
                <a:ea typeface="Roboto"/>
                <a:cs typeface="Roboto"/>
                <a:sym typeface="Roboto"/>
              </a:rPr>
              <a:t>FINDING THE HOLY PLACE</a:t>
            </a:r>
            <a:endParaRPr sz="3000">
              <a:latin typeface="Roboto"/>
              <a:ea typeface="Roboto"/>
              <a:cs typeface="Roboto"/>
              <a:sym typeface="Roboto"/>
            </a:endParaRPr>
          </a:p>
          <a:p>
            <a:pPr indent="0" lvl="0" marL="0" rtl="0" algn="ctr">
              <a:spcBef>
                <a:spcPts val="0"/>
              </a:spcBef>
              <a:spcAft>
                <a:spcPts val="0"/>
              </a:spcAft>
              <a:buClr>
                <a:srgbClr val="F8F6FC"/>
              </a:buClr>
              <a:buSzPts val="8800"/>
              <a:buFont typeface="Arial"/>
              <a:buNone/>
            </a:pPr>
            <a:r>
              <a:rPr b="1" lang="en-US" sz="6000">
                <a:latin typeface="Roboto"/>
                <a:ea typeface="Roboto"/>
                <a:cs typeface="Roboto"/>
                <a:sym typeface="Roboto"/>
              </a:rPr>
              <a:t>THE RIGHT PLACE</a:t>
            </a:r>
            <a:endParaRPr sz="60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468325" y="2889448"/>
            <a:ext cx="8211900" cy="1858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ADF2E7"/>
              </a:buClr>
              <a:buSzPts val="3000"/>
              <a:buNone/>
            </a:pPr>
            <a:r>
              <a:rPr lang="en-US" sz="6000">
                <a:solidFill>
                  <a:srgbClr val="F8F6FC"/>
                </a:solidFill>
              </a:rPr>
              <a:t>PRINCIPLE 4</a:t>
            </a:r>
            <a:endParaRPr sz="6000">
              <a:solidFill>
                <a:srgbClr val="F8F6FC"/>
              </a:solidFill>
            </a:endParaRPr>
          </a:p>
          <a:p>
            <a:pPr indent="0" lvl="0" marL="0" rtl="0" algn="l">
              <a:spcBef>
                <a:spcPts val="0"/>
              </a:spcBef>
              <a:spcAft>
                <a:spcPts val="0"/>
              </a:spcAft>
              <a:buClr>
                <a:srgbClr val="ADF2E7"/>
              </a:buClr>
              <a:buSzPts val="3000"/>
              <a:buNone/>
            </a:pPr>
            <a:r>
              <a:rPr lang="en-US" sz="3600">
                <a:solidFill>
                  <a:srgbClr val="F8F6FC"/>
                </a:solidFill>
              </a:rPr>
              <a:t>The right place is cultivated in our lives through placing the right value on God’s presence</a:t>
            </a:r>
            <a:endParaRPr sz="3600">
              <a:solidFill>
                <a:srgbClr val="F8F6FC"/>
              </a:solidFill>
            </a:endParaRPr>
          </a:p>
          <a:p>
            <a:pPr indent="0" lvl="0" marL="0" rtl="0" algn="l">
              <a:spcBef>
                <a:spcPts val="0"/>
              </a:spcBef>
              <a:spcAft>
                <a:spcPts val="0"/>
              </a:spcAft>
              <a:buClr>
                <a:srgbClr val="ADF2E7"/>
              </a:buClr>
              <a:buSzPts val="3000"/>
              <a:buNone/>
            </a:pPr>
            <a:r>
              <a:t/>
            </a:r>
            <a:endParaRPr>
              <a:solidFill>
                <a:srgbClr val="F8F6F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a:solidFill>
                  <a:srgbClr val="F8F6FC"/>
                </a:solidFill>
              </a:rPr>
              <a:t>The temple of the Holy Ghost</a:t>
            </a:r>
            <a:endParaRPr>
              <a:solidFill>
                <a:srgbClr val="F8F6FC"/>
              </a:solidFill>
            </a:endParaRPr>
          </a:p>
        </p:txBody>
      </p:sp>
      <p:sp>
        <p:nvSpPr>
          <p:cNvPr id="82" name="Google Shape;82;p17"/>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sz="2400">
                <a:solidFill>
                  <a:srgbClr val="F8F6FC"/>
                </a:solidFill>
              </a:rPr>
              <a:t>(9) For we are labourers together with God: ye are God's husbandry, ye are God's building… (16) </a:t>
            </a:r>
            <a:r>
              <a:rPr lang="en-US" sz="2400" u="sng">
                <a:solidFill>
                  <a:srgbClr val="F8F6FC"/>
                </a:solidFill>
              </a:rPr>
              <a:t>Know ye not that ye are the temple of God, and that the Spirit of God dwelleth in you?</a:t>
            </a:r>
            <a:r>
              <a:rPr lang="en-US" sz="2400">
                <a:solidFill>
                  <a:srgbClr val="F8F6FC"/>
                </a:solidFill>
              </a:rPr>
              <a:t> (17) If any man defile the temple of God, him shall God destroy; for the temple of God is holy, which temple ye are.</a:t>
            </a:r>
            <a:endParaRPr sz="2400">
              <a:solidFill>
                <a:srgbClr val="F8F6FC"/>
              </a:solidFill>
            </a:endParaRPr>
          </a:p>
        </p:txBody>
      </p:sp>
      <p:sp>
        <p:nvSpPr>
          <p:cNvPr id="88" name="Google Shape;88;p18"/>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1 CORINTHIANS 3:9, 16-17</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sz="2400">
                <a:solidFill>
                  <a:srgbClr val="F8F6FC"/>
                </a:solidFill>
              </a:rPr>
              <a:t>(13) ...Now the body is not for fornication, but for the Lord; and the Lord for the body. (14) And God hath both raised up the Lord, and will also raise up us by his own power. (15) </a:t>
            </a:r>
            <a:r>
              <a:rPr lang="en-US" sz="2400" u="sng">
                <a:solidFill>
                  <a:srgbClr val="F8F6FC"/>
                </a:solidFill>
              </a:rPr>
              <a:t>Know ye not that your bodies are the members of Christ?</a:t>
            </a:r>
            <a:r>
              <a:rPr lang="en-US" sz="2400">
                <a:solidFill>
                  <a:srgbClr val="F8F6FC"/>
                </a:solidFill>
              </a:rPr>
              <a:t> shall I then take the members of Christ, and make them the members of an harlot? God forbid. (16) What? know ye not that he which is joined to an harlot is one body? for two, saith he, shall be one flesh</a:t>
            </a:r>
            <a:r>
              <a:rPr lang="en-US" sz="2400">
                <a:solidFill>
                  <a:srgbClr val="F8F6FC"/>
                </a:solidFill>
              </a:rPr>
              <a:t>...</a:t>
            </a:r>
            <a:endParaRPr sz="2400">
              <a:solidFill>
                <a:srgbClr val="F8F6FC"/>
              </a:solidFill>
            </a:endParaRPr>
          </a:p>
        </p:txBody>
      </p:sp>
      <p:sp>
        <p:nvSpPr>
          <p:cNvPr id="94" name="Google Shape;94;p19"/>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1 CORINTHIANS 6:11-16</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sz="2400">
                <a:solidFill>
                  <a:srgbClr val="F8F6FC"/>
                </a:solidFill>
              </a:rPr>
              <a:t>(17) But he that is joined unto the Lord is one spirit. (18) Flee fornication. Every sin that a man doeth is without the body; but he that committeth fornication sinneth against his own body. (19) What? </a:t>
            </a:r>
            <a:r>
              <a:rPr lang="en-US" sz="2400" u="sng">
                <a:solidFill>
                  <a:srgbClr val="F8F6FC"/>
                </a:solidFill>
              </a:rPr>
              <a:t>know ye not that your body is the temple of the Holy Ghost which is in you, which ye have of God, and ye are not your own?</a:t>
            </a:r>
            <a:r>
              <a:rPr lang="en-US" sz="2400">
                <a:solidFill>
                  <a:srgbClr val="F8F6FC"/>
                </a:solidFill>
              </a:rPr>
              <a:t> (20) For ye are bought with a price: therefore glorify God in your body, and in your spirit, which are God's.</a:t>
            </a:r>
            <a:endParaRPr sz="2400">
              <a:solidFill>
                <a:srgbClr val="F8F6FC"/>
              </a:solidFill>
            </a:endParaRPr>
          </a:p>
        </p:txBody>
      </p:sp>
      <p:sp>
        <p:nvSpPr>
          <p:cNvPr id="100" name="Google Shape;100;p20"/>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1 CORINTHIANS 6:17-20</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sz="2400">
                <a:solidFill>
                  <a:srgbClr val="F8F6FC"/>
                </a:solidFill>
              </a:rPr>
              <a:t>(14) Be ye not unequally yoked together with unbelievers: for what fellowship hath righteousness with unrighteousness? and what communion hath light with darkness? (15) And what concord hath Christ with Belial? or what part hath he that believeth with an infidel? (16) And what agreement hath the temple of God with idols? for </a:t>
            </a:r>
            <a:r>
              <a:rPr lang="en-US" sz="2400" u="sng">
                <a:solidFill>
                  <a:srgbClr val="F8F6FC"/>
                </a:solidFill>
              </a:rPr>
              <a:t>ye are the temple of the living God; as God hath said, I will dwell in them, and walk in them; and I will be their God, and they shall be my people</a:t>
            </a:r>
            <a:r>
              <a:rPr lang="en-US" sz="2400">
                <a:solidFill>
                  <a:srgbClr val="F8F6FC"/>
                </a:solidFill>
              </a:rPr>
              <a:t>...</a:t>
            </a:r>
            <a:endParaRPr sz="2400">
              <a:solidFill>
                <a:srgbClr val="F8F6FC"/>
              </a:solidFill>
            </a:endParaRPr>
          </a:p>
        </p:txBody>
      </p:sp>
      <p:sp>
        <p:nvSpPr>
          <p:cNvPr id="106" name="Google Shape;106;p21"/>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2</a:t>
            </a:r>
            <a:r>
              <a:rPr lang="en-US" sz="2000">
                <a:latin typeface="Arial"/>
                <a:ea typeface="Arial"/>
                <a:cs typeface="Arial"/>
                <a:sym typeface="Arial"/>
              </a:rPr>
              <a:t> CORINTHIANS 6:14-16</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a:solidFill>
                  <a:srgbClr val="F8F6FC"/>
                </a:solidFill>
              </a:rPr>
              <a:t>Hard Place, Holy Results</a:t>
            </a:r>
            <a:endParaRPr>
              <a:solidFill>
                <a:srgbClr val="F8F6FC"/>
              </a:solidFill>
            </a:endParaRPr>
          </a:p>
        </p:txBody>
      </p:sp>
      <p:sp>
        <p:nvSpPr>
          <p:cNvPr id="112" name="Google Shape;112;p22"/>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Clr>
                <a:srgbClr val="F8F6FC"/>
              </a:buClr>
              <a:buSzPts val="3000"/>
              <a:buAutoNum type="arabicPeriod"/>
            </a:pPr>
            <a:r>
              <a:rPr lang="en-US">
                <a:solidFill>
                  <a:srgbClr val="F8F6FC"/>
                </a:solidFill>
              </a:rPr>
              <a:t>Babylonian college: Dan. 1:8</a:t>
            </a:r>
            <a:endParaRPr>
              <a:solidFill>
                <a:srgbClr val="F8F6FC"/>
              </a:solidFill>
            </a:endParaRPr>
          </a:p>
          <a:p>
            <a:pPr indent="-419100" lvl="0" marL="457200" rtl="0" algn="l">
              <a:spcBef>
                <a:spcPts val="0"/>
              </a:spcBef>
              <a:spcAft>
                <a:spcPts val="0"/>
              </a:spcAft>
              <a:buClr>
                <a:srgbClr val="F8F6FC"/>
              </a:buClr>
              <a:buSzPts val="3000"/>
              <a:buAutoNum type="arabicPeriod"/>
            </a:pPr>
            <a:r>
              <a:rPr lang="en-US">
                <a:solidFill>
                  <a:srgbClr val="F8F6FC"/>
                </a:solidFill>
              </a:rPr>
              <a:t>Potiphar’s house: Gen. 39:7-12</a:t>
            </a:r>
            <a:endParaRPr>
              <a:solidFill>
                <a:srgbClr val="F8F6FC"/>
              </a:solidFill>
            </a:endParaRPr>
          </a:p>
          <a:p>
            <a:pPr indent="-419100" lvl="0" marL="457200" rtl="0" algn="l">
              <a:spcBef>
                <a:spcPts val="0"/>
              </a:spcBef>
              <a:spcAft>
                <a:spcPts val="0"/>
              </a:spcAft>
              <a:buClr>
                <a:srgbClr val="F8F6FC"/>
              </a:buClr>
              <a:buSzPts val="3000"/>
              <a:buAutoNum type="arabicPeriod"/>
            </a:pPr>
            <a:r>
              <a:rPr lang="en-US">
                <a:solidFill>
                  <a:srgbClr val="F8F6FC"/>
                </a:solidFill>
              </a:rPr>
              <a:t>The land of UZ: Job 31:1</a:t>
            </a:r>
            <a:endParaRPr>
              <a:solidFill>
                <a:srgbClr val="F8F6FC"/>
              </a:solidFill>
            </a:endParaRPr>
          </a:p>
        </p:txBody>
      </p:sp>
      <p:sp>
        <p:nvSpPr>
          <p:cNvPr id="118" name="Google Shape;118;p23"/>
          <p:cNvSpPr txBox="1"/>
          <p:nvPr>
            <p:ph type="title"/>
          </p:nvPr>
        </p:nvSpPr>
        <p:spPr>
          <a:xfrm>
            <a:off x="528498" y="436225"/>
            <a:ext cx="41130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HARD PLACE, HOLY RESULTS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a:solidFill>
                  <a:srgbClr val="F8F6FC"/>
                </a:solidFill>
              </a:rPr>
              <a:t>A Journey to the right place</a:t>
            </a:r>
            <a:endParaRPr>
              <a:solidFill>
                <a:srgbClr val="F8F6FC"/>
              </a:solidFill>
            </a:endParaRPr>
          </a:p>
          <a:p>
            <a:pPr indent="0" lvl="0" marL="0" rtl="0" algn="ctr">
              <a:spcBef>
                <a:spcPts val="0"/>
              </a:spcBef>
              <a:spcAft>
                <a:spcPts val="0"/>
              </a:spcAft>
              <a:buClr>
                <a:srgbClr val="ADF2E7"/>
              </a:buClr>
              <a:buSzPts val="3000"/>
              <a:buNone/>
            </a:pPr>
            <a:r>
              <a:rPr lang="en-US">
                <a:solidFill>
                  <a:srgbClr val="F8F6FC"/>
                </a:solidFill>
              </a:rPr>
              <a:t>(Exodus 1-3)</a:t>
            </a:r>
            <a:endParaRPr>
              <a:solidFill>
                <a:srgbClr val="F8F6FC"/>
              </a:solidFill>
            </a:endParaRPr>
          </a:p>
        </p:txBody>
      </p:sp>
      <p:sp>
        <p:nvSpPr>
          <p:cNvPr id="124" name="Google Shape;124;p24"/>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a:solidFill>
                  <a:srgbClr val="F8F6FC"/>
                </a:solidFill>
              </a:rPr>
              <a:t>A journey to the right place</a:t>
            </a:r>
            <a:endParaRPr>
              <a:solidFill>
                <a:srgbClr val="F8F6FC"/>
              </a:solidFill>
            </a:endParaRPr>
          </a:p>
        </p:txBody>
      </p:sp>
      <p:sp>
        <p:nvSpPr>
          <p:cNvPr id="130" name="Google Shape;130;p25"/>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 name="Shape 30"/>
        <p:cNvGrpSpPr/>
        <p:nvPr/>
      </p:nvGrpSpPr>
      <p:grpSpPr>
        <a:xfrm>
          <a:off x="0" y="0"/>
          <a:ext cx="0" cy="0"/>
          <a:chOff x="0" y="0"/>
          <a:chExt cx="0" cy="0"/>
        </a:xfrm>
      </p:grpSpPr>
      <p:sp>
        <p:nvSpPr>
          <p:cNvPr id="31" name="Google Shape;31;p8"/>
          <p:cNvSpPr txBox="1"/>
          <p:nvPr>
            <p:ph idx="1" type="body"/>
          </p:nvPr>
        </p:nvSpPr>
        <p:spPr>
          <a:xfrm>
            <a:off x="468313" y="1451295"/>
            <a:ext cx="8211824" cy="32968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a:solidFill>
                  <a:srgbClr val="F8F6FC"/>
                </a:solidFill>
              </a:rPr>
              <a:t>Principles of cultivation</a:t>
            </a:r>
            <a:endParaRPr>
              <a:solidFill>
                <a:srgbClr val="F8F6FC"/>
              </a:solidFill>
            </a:endParaRPr>
          </a:p>
        </p:txBody>
      </p:sp>
      <p:sp>
        <p:nvSpPr>
          <p:cNvPr id="32" name="Google Shape;32;p8"/>
          <p:cNvSpPr txBox="1"/>
          <p:nvPr>
            <p:ph type="title"/>
          </p:nvPr>
        </p:nvSpPr>
        <p:spPr>
          <a:xfrm>
            <a:off x="528505" y="436228"/>
            <a:ext cx="2758034" cy="83051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WORLD</a:t>
            </a:r>
            <a:r>
              <a:rPr lang="en-US">
                <a:solidFill>
                  <a:srgbClr val="F8F6FC"/>
                </a:solidFill>
              </a:rPr>
              <a:t> of slavery, sin and death</a:t>
            </a:r>
            <a:endParaRPr>
              <a:solidFill>
                <a:srgbClr val="F8F6FC"/>
              </a:solidFill>
            </a:endParaRPr>
          </a:p>
        </p:txBody>
      </p:sp>
      <p:sp>
        <p:nvSpPr>
          <p:cNvPr id="136" name="Google Shape;136;p26"/>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WRONG PLACE</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1:15-16</a:t>
            </a:r>
            <a:endParaRPr>
              <a:solidFill>
                <a:srgbClr val="F8F6FC"/>
              </a:solidFill>
            </a:endParaRPr>
          </a:p>
        </p:txBody>
      </p:sp>
      <p:sp>
        <p:nvSpPr>
          <p:cNvPr id="142" name="Google Shape;142;p27"/>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WORLD</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8"/>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ARK</a:t>
            </a:r>
            <a:r>
              <a:rPr lang="en-US">
                <a:solidFill>
                  <a:srgbClr val="F8F6FC"/>
                </a:solidFill>
              </a:rPr>
              <a:t> of salvation</a:t>
            </a:r>
            <a:endParaRPr>
              <a:solidFill>
                <a:srgbClr val="F8F6FC"/>
              </a:solidFill>
            </a:endParaRPr>
          </a:p>
        </p:txBody>
      </p:sp>
      <p:sp>
        <p:nvSpPr>
          <p:cNvPr id="148" name="Google Shape;148;p28"/>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9"/>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2:1-10</a:t>
            </a:r>
            <a:endParaRPr>
              <a:solidFill>
                <a:srgbClr val="F8F6FC"/>
              </a:solidFill>
            </a:endParaRPr>
          </a:p>
        </p:txBody>
      </p:sp>
      <p:sp>
        <p:nvSpPr>
          <p:cNvPr id="154" name="Google Shape;154;p29"/>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ARK</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0"/>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SAND</a:t>
            </a:r>
            <a:r>
              <a:rPr lang="en-US">
                <a:solidFill>
                  <a:srgbClr val="F8F6FC"/>
                </a:solidFill>
              </a:rPr>
              <a:t> of isolation</a:t>
            </a:r>
            <a:endParaRPr>
              <a:solidFill>
                <a:srgbClr val="F8F6FC"/>
              </a:solidFill>
            </a:endParaRPr>
          </a:p>
        </p:txBody>
      </p:sp>
      <p:sp>
        <p:nvSpPr>
          <p:cNvPr id="160" name="Google Shape;160;p30"/>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1"/>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2:11-14</a:t>
            </a:r>
            <a:endParaRPr>
              <a:solidFill>
                <a:srgbClr val="F8F6FC"/>
              </a:solidFill>
            </a:endParaRPr>
          </a:p>
        </p:txBody>
      </p:sp>
      <p:sp>
        <p:nvSpPr>
          <p:cNvPr id="166" name="Google Shape;166;p31"/>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SAND</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2"/>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WELL</a:t>
            </a:r>
            <a:r>
              <a:rPr lang="en-US">
                <a:solidFill>
                  <a:srgbClr val="F8F6FC"/>
                </a:solidFill>
              </a:rPr>
              <a:t> of life</a:t>
            </a:r>
            <a:endParaRPr>
              <a:solidFill>
                <a:srgbClr val="F8F6FC"/>
              </a:solidFill>
            </a:endParaRPr>
          </a:p>
        </p:txBody>
      </p:sp>
      <p:sp>
        <p:nvSpPr>
          <p:cNvPr id="172" name="Google Shape;172;p32"/>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3"/>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2:15-17</a:t>
            </a:r>
            <a:endParaRPr>
              <a:solidFill>
                <a:srgbClr val="F8F6FC"/>
              </a:solidFill>
            </a:endParaRPr>
          </a:p>
        </p:txBody>
      </p:sp>
      <p:sp>
        <p:nvSpPr>
          <p:cNvPr id="178" name="Google Shape;178;p33"/>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WELL</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4"/>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MAN</a:t>
            </a:r>
            <a:r>
              <a:rPr lang="en-US">
                <a:solidFill>
                  <a:srgbClr val="F8F6FC"/>
                </a:solidFill>
              </a:rPr>
              <a:t> of covering</a:t>
            </a:r>
            <a:endParaRPr>
              <a:solidFill>
                <a:srgbClr val="F8F6FC"/>
              </a:solidFill>
            </a:endParaRPr>
          </a:p>
        </p:txBody>
      </p:sp>
      <p:sp>
        <p:nvSpPr>
          <p:cNvPr id="184" name="Google Shape;184;p34"/>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5"/>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2:18-22</a:t>
            </a:r>
            <a:endParaRPr>
              <a:solidFill>
                <a:srgbClr val="F8F6FC"/>
              </a:solidFill>
            </a:endParaRPr>
          </a:p>
        </p:txBody>
      </p:sp>
      <p:sp>
        <p:nvSpPr>
          <p:cNvPr id="190" name="Google Shape;190;p35"/>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MAN</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sp>
        <p:nvSpPr>
          <p:cNvPr id="37" name="Google Shape;37;p9"/>
          <p:cNvSpPr txBox="1"/>
          <p:nvPr>
            <p:ph idx="1" type="body"/>
          </p:nvPr>
        </p:nvSpPr>
        <p:spPr>
          <a:xfrm>
            <a:off x="466038"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sz="2400">
                <a:solidFill>
                  <a:srgbClr val="F8F6FC"/>
                </a:solidFill>
              </a:rPr>
              <a:t>For thus saith the high and lofty One that inhabiteth eternity, whose name is Holy; I dwell in the high and holy place, </a:t>
            </a:r>
            <a:r>
              <a:rPr lang="en-US" sz="2400" u="sng">
                <a:solidFill>
                  <a:srgbClr val="F8F6FC"/>
                </a:solidFill>
              </a:rPr>
              <a:t>with him also that is of a contrite and humble spirit</a:t>
            </a:r>
            <a:r>
              <a:rPr lang="en-US" sz="2400">
                <a:solidFill>
                  <a:srgbClr val="F8F6FC"/>
                </a:solidFill>
              </a:rPr>
              <a:t>, to revive the spirit of the humble, and to revive the heart of the contrite ones.</a:t>
            </a:r>
            <a:endParaRPr sz="2400">
              <a:solidFill>
                <a:srgbClr val="F8F6FC"/>
              </a:solidFill>
            </a:endParaRPr>
          </a:p>
        </p:txBody>
      </p:sp>
      <p:sp>
        <p:nvSpPr>
          <p:cNvPr id="38" name="Google Shape;38;p9"/>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ISAIAH 57:15</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6"/>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DESERT</a:t>
            </a:r>
            <a:r>
              <a:rPr lang="en-US">
                <a:solidFill>
                  <a:srgbClr val="F8F6FC"/>
                </a:solidFill>
              </a:rPr>
              <a:t> of service and preparation</a:t>
            </a:r>
            <a:endParaRPr>
              <a:solidFill>
                <a:srgbClr val="F8F6FC"/>
              </a:solidFill>
            </a:endParaRPr>
          </a:p>
        </p:txBody>
      </p:sp>
      <p:sp>
        <p:nvSpPr>
          <p:cNvPr id="196" name="Google Shape;196;p36"/>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7"/>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3:1a</a:t>
            </a:r>
            <a:endParaRPr>
              <a:solidFill>
                <a:srgbClr val="F8F6FC"/>
              </a:solidFill>
            </a:endParaRPr>
          </a:p>
        </p:txBody>
      </p:sp>
      <p:sp>
        <p:nvSpPr>
          <p:cNvPr id="202" name="Google Shape;202;p37"/>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DESERT</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8"/>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MOUNTAIN</a:t>
            </a:r>
            <a:r>
              <a:rPr lang="en-US">
                <a:solidFill>
                  <a:srgbClr val="F8F6FC"/>
                </a:solidFill>
              </a:rPr>
              <a:t> of God’s word</a:t>
            </a:r>
            <a:endParaRPr>
              <a:solidFill>
                <a:srgbClr val="F8F6FC"/>
              </a:solidFill>
            </a:endParaRPr>
          </a:p>
        </p:txBody>
      </p:sp>
      <p:sp>
        <p:nvSpPr>
          <p:cNvPr id="208" name="Google Shape;208;p38"/>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9"/>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3:1b</a:t>
            </a:r>
            <a:endParaRPr>
              <a:solidFill>
                <a:srgbClr val="F8F6FC"/>
              </a:solidFill>
            </a:endParaRPr>
          </a:p>
        </p:txBody>
      </p:sp>
      <p:sp>
        <p:nvSpPr>
          <p:cNvPr id="214" name="Google Shape;214;p39"/>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MOUNTAIN</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0"/>
          <p:cNvSpPr txBox="1"/>
          <p:nvPr>
            <p:ph idx="1" type="body"/>
          </p:nvPr>
        </p:nvSpPr>
        <p:spPr>
          <a:xfrm>
            <a:off x="468313" y="1451295"/>
            <a:ext cx="8211900" cy="329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ADF2E7"/>
              </a:buClr>
              <a:buSzPts val="3000"/>
              <a:buNone/>
            </a:pPr>
            <a:r>
              <a:rPr lang="en-US" u="sng">
                <a:solidFill>
                  <a:srgbClr val="F8F6FC"/>
                </a:solidFill>
              </a:rPr>
              <a:t>THE BURNING BUSH</a:t>
            </a:r>
            <a:r>
              <a:rPr lang="en-US">
                <a:solidFill>
                  <a:srgbClr val="F8F6FC"/>
                </a:solidFill>
              </a:rPr>
              <a:t> of calling and mission</a:t>
            </a:r>
            <a:endParaRPr>
              <a:solidFill>
                <a:srgbClr val="F8F6FC"/>
              </a:solidFill>
            </a:endParaRPr>
          </a:p>
        </p:txBody>
      </p:sp>
      <p:sp>
        <p:nvSpPr>
          <p:cNvPr id="220" name="Google Shape;220;p40"/>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RIGHT PLACE</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1"/>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3:2-6</a:t>
            </a:r>
            <a:endParaRPr>
              <a:solidFill>
                <a:srgbClr val="F8F6FC"/>
              </a:solidFill>
            </a:endParaRPr>
          </a:p>
        </p:txBody>
      </p:sp>
      <p:sp>
        <p:nvSpPr>
          <p:cNvPr id="226" name="Google Shape;226;p41"/>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BURNING BUSH</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2"/>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ADF2E7"/>
              </a:buClr>
              <a:buSzPts val="3000"/>
              <a:buNone/>
            </a:pPr>
            <a:r>
              <a:rPr lang="en-US">
                <a:solidFill>
                  <a:srgbClr val="F8F6FC"/>
                </a:solidFill>
              </a:rPr>
              <a:t>Exodus 3:7-10</a:t>
            </a:r>
            <a:endParaRPr>
              <a:solidFill>
                <a:srgbClr val="F8F6FC"/>
              </a:solidFill>
            </a:endParaRPr>
          </a:p>
        </p:txBody>
      </p:sp>
      <p:sp>
        <p:nvSpPr>
          <p:cNvPr id="232" name="Google Shape;232;p42"/>
          <p:cNvSpPr txBox="1"/>
          <p:nvPr>
            <p:ph type="title"/>
          </p:nvPr>
        </p:nvSpPr>
        <p:spPr>
          <a:xfrm>
            <a:off x="528505" y="436228"/>
            <a:ext cx="27579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THE BURNING BUSH</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 name="Shape 42"/>
        <p:cNvGrpSpPr/>
        <p:nvPr/>
      </p:nvGrpSpPr>
      <p:grpSpPr>
        <a:xfrm>
          <a:off x="0" y="0"/>
          <a:ext cx="0" cy="0"/>
          <a:chOff x="0" y="0"/>
          <a:chExt cx="0" cy="0"/>
        </a:xfrm>
      </p:grpSpPr>
      <p:sp>
        <p:nvSpPr>
          <p:cNvPr id="43" name="Google Shape;43;p10"/>
          <p:cNvSpPr txBox="1"/>
          <p:nvPr>
            <p:ph idx="1" type="body"/>
          </p:nvPr>
        </p:nvSpPr>
        <p:spPr>
          <a:xfrm>
            <a:off x="468325" y="2889448"/>
            <a:ext cx="8211900" cy="1858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ADF2E7"/>
              </a:buClr>
              <a:buSzPts val="3000"/>
              <a:buNone/>
            </a:pPr>
            <a:r>
              <a:rPr lang="en-US" sz="6000">
                <a:solidFill>
                  <a:srgbClr val="F8F6FC"/>
                </a:solidFill>
              </a:rPr>
              <a:t>PRINCIPLE 1</a:t>
            </a:r>
            <a:endParaRPr sz="6000">
              <a:solidFill>
                <a:srgbClr val="F8F6FC"/>
              </a:solidFill>
            </a:endParaRPr>
          </a:p>
          <a:p>
            <a:pPr indent="0" lvl="0" marL="0" rtl="0" algn="l">
              <a:spcBef>
                <a:spcPts val="0"/>
              </a:spcBef>
              <a:spcAft>
                <a:spcPts val="0"/>
              </a:spcAft>
              <a:buClr>
                <a:srgbClr val="ADF2E7"/>
              </a:buClr>
              <a:buSzPts val="3000"/>
              <a:buNone/>
            </a:pPr>
            <a:r>
              <a:rPr lang="en-US" sz="3600">
                <a:solidFill>
                  <a:srgbClr val="F8F6FC"/>
                </a:solidFill>
              </a:rPr>
              <a:t>The right place is cultivated in our lives through a posture of humility and brokenness </a:t>
            </a:r>
            <a:endParaRPr sz="3600">
              <a:solidFill>
                <a:srgbClr val="F8F6FC"/>
              </a:solidFill>
            </a:endParaRPr>
          </a:p>
          <a:p>
            <a:pPr indent="0" lvl="0" marL="0" rtl="0" algn="l">
              <a:spcBef>
                <a:spcPts val="0"/>
              </a:spcBef>
              <a:spcAft>
                <a:spcPts val="0"/>
              </a:spcAft>
              <a:buClr>
                <a:srgbClr val="ADF2E7"/>
              </a:buClr>
              <a:buSzPts val="3000"/>
              <a:buNone/>
            </a:pPr>
            <a:r>
              <a:t/>
            </a:r>
            <a:endParaRPr>
              <a:solidFill>
                <a:srgbClr val="F8F6F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11"/>
          <p:cNvSpPr txBox="1"/>
          <p:nvPr>
            <p:ph idx="1" type="body"/>
          </p:nvPr>
        </p:nvSpPr>
        <p:spPr>
          <a:xfrm>
            <a:off x="466038"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solidFill>
                  <a:srgbClr val="F8F6FC"/>
                </a:solidFill>
              </a:rPr>
              <a:t>(1) </a:t>
            </a:r>
            <a:r>
              <a:rPr lang="en-US" sz="2400">
                <a:solidFill>
                  <a:srgbClr val="F8F6FC"/>
                </a:solidFill>
              </a:rPr>
              <a:t>Thus saith the Lord, The heaven is my throne, and the earth is my footstool: where is the house that ye build unto me? and where is the place of my rest? (2) For all those things hath mine hand made, and all those things have been, saith the Lord: but to this man will I look, even to </a:t>
            </a:r>
            <a:r>
              <a:rPr lang="en-US" sz="2400" u="sng">
                <a:solidFill>
                  <a:srgbClr val="F8F6FC"/>
                </a:solidFill>
              </a:rPr>
              <a:t>him that is poor and of a contrite spirit, and trembleth at my word</a:t>
            </a:r>
            <a:r>
              <a:rPr lang="en-US" sz="2400">
                <a:solidFill>
                  <a:srgbClr val="F8F6FC"/>
                </a:solidFill>
              </a:rPr>
              <a:t>.</a:t>
            </a:r>
            <a:endParaRPr sz="2400">
              <a:solidFill>
                <a:srgbClr val="F8F6FC"/>
              </a:solidFill>
            </a:endParaRPr>
          </a:p>
        </p:txBody>
      </p:sp>
      <p:sp>
        <p:nvSpPr>
          <p:cNvPr id="49" name="Google Shape;49;p11"/>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ISAIAH 66:1-2</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2"/>
          <p:cNvSpPr txBox="1"/>
          <p:nvPr>
            <p:ph idx="1" type="body"/>
          </p:nvPr>
        </p:nvSpPr>
        <p:spPr>
          <a:xfrm>
            <a:off x="468325" y="2889448"/>
            <a:ext cx="8211900" cy="1858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ADF2E7"/>
              </a:buClr>
              <a:buSzPts val="3000"/>
              <a:buNone/>
            </a:pPr>
            <a:r>
              <a:rPr lang="en-US" sz="6000">
                <a:solidFill>
                  <a:srgbClr val="F8F6FC"/>
                </a:solidFill>
              </a:rPr>
              <a:t>PRINCIPLE 2</a:t>
            </a:r>
            <a:endParaRPr sz="6000">
              <a:solidFill>
                <a:srgbClr val="F8F6FC"/>
              </a:solidFill>
            </a:endParaRPr>
          </a:p>
          <a:p>
            <a:pPr indent="0" lvl="0" marL="0" rtl="0" algn="l">
              <a:spcBef>
                <a:spcPts val="0"/>
              </a:spcBef>
              <a:spcAft>
                <a:spcPts val="0"/>
              </a:spcAft>
              <a:buClr>
                <a:srgbClr val="ADF2E7"/>
              </a:buClr>
              <a:buSzPts val="3000"/>
              <a:buNone/>
            </a:pPr>
            <a:r>
              <a:rPr lang="en-US" sz="3600">
                <a:solidFill>
                  <a:srgbClr val="F8F6FC"/>
                </a:solidFill>
              </a:rPr>
              <a:t>The right place is cultivated in our lives through a trembling at God’s words</a:t>
            </a:r>
            <a:endParaRPr sz="3600">
              <a:solidFill>
                <a:srgbClr val="F8F6FC"/>
              </a:solidFill>
            </a:endParaRPr>
          </a:p>
          <a:p>
            <a:pPr indent="0" lvl="0" marL="0" rtl="0" algn="l">
              <a:spcBef>
                <a:spcPts val="0"/>
              </a:spcBef>
              <a:spcAft>
                <a:spcPts val="0"/>
              </a:spcAft>
              <a:buClr>
                <a:srgbClr val="ADF2E7"/>
              </a:buClr>
              <a:buSzPts val="3000"/>
              <a:buNone/>
            </a:pPr>
            <a:r>
              <a:t/>
            </a:r>
            <a:endParaRPr>
              <a:solidFill>
                <a:srgbClr val="F8F6F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idx="1" type="body"/>
          </p:nvPr>
        </p:nvSpPr>
        <p:spPr>
          <a:xfrm>
            <a:off x="466038"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solidFill>
                  <a:srgbClr val="F8F6FC"/>
                </a:solidFill>
              </a:rPr>
              <a:t>But the hour cometh, and now is, when the true worshippers shall worship the Father in spirit and in truth: for the Father seeketh such to worship him.</a:t>
            </a:r>
            <a:endParaRPr sz="2400">
              <a:solidFill>
                <a:srgbClr val="F8F6FC"/>
              </a:solidFill>
            </a:endParaRPr>
          </a:p>
        </p:txBody>
      </p:sp>
      <p:sp>
        <p:nvSpPr>
          <p:cNvPr id="60" name="Google Shape;60;p13"/>
          <p:cNvSpPr txBox="1"/>
          <p:nvPr>
            <p:ph type="title"/>
          </p:nvPr>
        </p:nvSpPr>
        <p:spPr>
          <a:xfrm>
            <a:off x="528498" y="436225"/>
            <a:ext cx="37167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JOHN 4:23</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468325" y="2889448"/>
            <a:ext cx="8211900" cy="1858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ADF2E7"/>
              </a:buClr>
              <a:buSzPts val="3000"/>
              <a:buNone/>
            </a:pPr>
            <a:r>
              <a:rPr lang="en-US" sz="6000">
                <a:solidFill>
                  <a:srgbClr val="F8F6FC"/>
                </a:solidFill>
              </a:rPr>
              <a:t>PRINCIPLE 3</a:t>
            </a:r>
            <a:endParaRPr sz="6000">
              <a:solidFill>
                <a:srgbClr val="F8F6FC"/>
              </a:solidFill>
            </a:endParaRPr>
          </a:p>
          <a:p>
            <a:pPr indent="0" lvl="0" marL="0" rtl="0" algn="l">
              <a:spcBef>
                <a:spcPts val="0"/>
              </a:spcBef>
              <a:spcAft>
                <a:spcPts val="0"/>
              </a:spcAft>
              <a:buClr>
                <a:srgbClr val="ADF2E7"/>
              </a:buClr>
              <a:buSzPts val="3000"/>
              <a:buNone/>
            </a:pPr>
            <a:r>
              <a:rPr lang="en-US" sz="3600">
                <a:solidFill>
                  <a:srgbClr val="F8F6FC"/>
                </a:solidFill>
              </a:rPr>
              <a:t>The right place is cultivated in our lives through true worship</a:t>
            </a:r>
            <a:endParaRPr sz="3600">
              <a:solidFill>
                <a:srgbClr val="F8F6FC"/>
              </a:solidFill>
            </a:endParaRPr>
          </a:p>
          <a:p>
            <a:pPr indent="0" lvl="0" marL="0" rtl="0" algn="l">
              <a:spcBef>
                <a:spcPts val="0"/>
              </a:spcBef>
              <a:spcAft>
                <a:spcPts val="0"/>
              </a:spcAft>
              <a:buClr>
                <a:srgbClr val="ADF2E7"/>
              </a:buClr>
              <a:buSzPts val="3000"/>
              <a:buNone/>
            </a:pPr>
            <a:r>
              <a:t/>
            </a:r>
            <a:endParaRPr>
              <a:solidFill>
                <a:srgbClr val="F8F6F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468313" y="1451295"/>
            <a:ext cx="8211900" cy="329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8F6FC"/>
                </a:solidFill>
              </a:rPr>
              <a:t>(10) </a:t>
            </a:r>
            <a:r>
              <a:rPr lang="en-US" u="sng">
                <a:solidFill>
                  <a:srgbClr val="F8F6FC"/>
                </a:solidFill>
              </a:rPr>
              <a:t>For a day in thy courts is better than a thousand.</a:t>
            </a:r>
            <a:r>
              <a:rPr lang="en-US">
                <a:solidFill>
                  <a:srgbClr val="F8F6FC"/>
                </a:solidFill>
              </a:rPr>
              <a:t> I had rather be a doorkeeper in the house of my God, than to dwell in the tents of wickedness. (11) For the Lord God is a sun and shield: the Lord will give grace and glory: no good thing will he withhold from them that walk uprightly.</a:t>
            </a:r>
            <a:endParaRPr>
              <a:solidFill>
                <a:srgbClr val="F8F6FC"/>
              </a:solidFill>
            </a:endParaRPr>
          </a:p>
        </p:txBody>
      </p:sp>
      <p:sp>
        <p:nvSpPr>
          <p:cNvPr id="71" name="Google Shape;71;p15"/>
          <p:cNvSpPr txBox="1"/>
          <p:nvPr>
            <p:ph type="title"/>
          </p:nvPr>
        </p:nvSpPr>
        <p:spPr>
          <a:xfrm>
            <a:off x="528499" y="436225"/>
            <a:ext cx="3551400" cy="830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8F6FC"/>
              </a:buClr>
              <a:buSzPts val="2000"/>
              <a:buFont typeface="Arial"/>
              <a:buNone/>
            </a:pPr>
            <a:r>
              <a:rPr lang="en-US" sz="2000">
                <a:latin typeface="Arial"/>
                <a:ea typeface="Arial"/>
                <a:cs typeface="Arial"/>
                <a:sym typeface="Arial"/>
              </a:rPr>
              <a:t>PSALM 84:10-11</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