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" name="Shape 12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5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Noto Sans Symbols"/>
              <a:buNone/>
              <a:defRPr b="0" i="0" sz="2200" u="none" cap="none" strike="noStrike">
                <a:solidFill>
                  <a:srgbClr val="EDECE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2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2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252918" y="1123837"/>
            <a:ext cx="2947481" cy="46011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4966547" y="-233172"/>
            <a:ext cx="5120639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-685800" y="2057399"/>
            <a:ext cx="4953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4965191" y="-228600"/>
            <a:ext cx="5120639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252918" y="1123837"/>
            <a:ext cx="2947481" cy="46011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869267" y="864108"/>
            <a:ext cx="7315200" cy="5120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67912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D4635"/>
              </a:buClr>
              <a:buFont typeface="Calibri"/>
              <a:buNone/>
              <a:defRPr b="0" i="0" sz="5900" u="none" cap="none" strike="noStrike">
                <a:solidFill>
                  <a:srgbClr val="4D463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886200" y="4672583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Noto Sans Symbols"/>
              <a:buNone/>
              <a:defRPr b="0" i="0" sz="2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C8B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252918" y="1123837"/>
            <a:ext cx="2947481" cy="46011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867912" y="868679"/>
            <a:ext cx="3474719" cy="5120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7818120" y="868679"/>
            <a:ext cx="3474719" cy="5120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252918" y="1123837"/>
            <a:ext cx="2947481" cy="46011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867912" y="1023586"/>
            <a:ext cx="3474719" cy="8077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897B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3867912" y="1930935"/>
            <a:ext cx="347471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7818463" y="1023586"/>
            <a:ext cx="3474719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897B5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7818463" y="1930935"/>
            <a:ext cx="347471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252918" y="1123837"/>
            <a:ext cx="2947481" cy="46011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256032" y="1143000"/>
            <a:ext cx="2834640" cy="237743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867912" y="868679"/>
            <a:ext cx="7315200" cy="5120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256032" y="3494176"/>
            <a:ext cx="2834640" cy="23219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256032" y="1143000"/>
            <a:ext cx="2834640" cy="237743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3570644" y="767418"/>
            <a:ext cx="8115230" cy="533095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256032" y="3493007"/>
            <a:ext cx="2834640" cy="2322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1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100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US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758952"/>
            <a:ext cx="3443590" cy="53309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252918" y="1123837"/>
            <a:ext cx="2947481" cy="46011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" name="Shape 8"/>
          <p:cNvSpPr/>
          <p:nvPr/>
        </p:nvSpPr>
        <p:spPr>
          <a:xfrm>
            <a:off x="11815864" y="758952"/>
            <a:ext cx="384047" cy="533095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 txBox="1"/>
          <p:nvPr>
            <p:ph idx="1" type="body"/>
          </p:nvPr>
        </p:nvSpPr>
        <p:spPr>
          <a:xfrm>
            <a:off x="3869267" y="864108"/>
            <a:ext cx="7315200" cy="5120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55879" lvl="0" marL="182880" marR="0" rtl="0" algn="l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1143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b="0" i="0" sz="1400" u="none" cap="none" strike="noStrike">
                <a:solidFill>
                  <a:srgbClr val="6F664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0" type="dt"/>
          </p:nvPr>
        </p:nvSpPr>
        <p:spPr>
          <a:xfrm>
            <a:off x="262464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1" type="ftr"/>
          </p:nvPr>
        </p:nvSpPr>
        <p:spPr>
          <a:xfrm>
            <a:off x="3869267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rgbClr val="A99D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10634135" y="6356350"/>
            <a:ext cx="1530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6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Romans 1:7-17</a:t>
            </a:r>
            <a:br>
              <a:rPr b="0" i="0" lang="en-US" sz="6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6600" u="sng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Paul’s Intercession &amp; Spiritual Interests </a:t>
            </a:r>
          </a:p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200" u="none" cap="none" strike="noStrike">
                <a:solidFill>
                  <a:srgbClr val="EDECE4"/>
                </a:solidFill>
                <a:latin typeface="Calibri"/>
                <a:ea typeface="Calibri"/>
                <a:cs typeface="Calibri"/>
                <a:sym typeface="Calibri"/>
              </a:rPr>
              <a:t>A Model for How Faithful Leaders Should See Their Spiritual Investment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/>
        </p:nvSpPr>
        <p:spPr>
          <a:xfrm>
            <a:off x="419100" y="438150"/>
            <a:ext cx="11372850" cy="7540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Longed to See Them - - - - - Why?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42950" lvl="0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b="1"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impart (give) spiritual insight, to establish them</a:t>
            </a:r>
          </a:p>
          <a:p>
            <a:pPr indent="-742950" lvl="0" marL="74295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</a:t>
            </a:r>
            <a:r>
              <a:rPr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I long to see you, that I may impart unto you some spiritual gift, to the end ye may be established;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ctrTitle"/>
          </p:nvPr>
        </p:nvSpPr>
        <p:spPr>
          <a:xfrm>
            <a:off x="1100015" y="15651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KEY POINT: </a:t>
            </a: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Faithful saints desire </a:t>
            </a: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meet with faithful saints that they might establish them</a:t>
            </a:r>
          </a:p>
        </p:txBody>
      </p:sp>
      <p:sp>
        <p:nvSpPr>
          <p:cNvPr id="141" name="Shape 141"/>
          <p:cNvSpPr txBox="1"/>
          <p:nvPr>
            <p:ph idx="1" type="subTitle"/>
          </p:nvPr>
        </p:nvSpPr>
        <p:spPr>
          <a:xfrm>
            <a:off x="1100015" y="5127446"/>
            <a:ext cx="7315200" cy="13114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en-US" sz="2200" u="none" cap="none" strike="noStrike">
                <a:solidFill>
                  <a:srgbClr val="EDECE4"/>
                </a:solidFill>
                <a:latin typeface="Calibri"/>
                <a:ea typeface="Calibri"/>
                <a:cs typeface="Calibri"/>
                <a:sym typeface="Calibri"/>
              </a:rPr>
              <a:t>We call this discipleship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/>
        </p:nvSpPr>
        <p:spPr>
          <a:xfrm>
            <a:off x="419100" y="438150"/>
            <a:ext cx="11372850" cy="7540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Longed to See Them - - - - - Why?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42950" lvl="0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b="1"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impart (give) spiritual insight, to establish them</a:t>
            </a:r>
          </a:p>
          <a:p>
            <a:pPr indent="-742950" lvl="0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their </a:t>
            </a: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mutual faith might bring comfort.</a:t>
            </a:r>
          </a:p>
          <a:p>
            <a:pPr indent="-742950" lvl="0" marL="74295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</a:t>
            </a:r>
            <a:r>
              <a:rPr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is, that I may be comforted together with you by the mutual faith both of you and me.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ctrTitle"/>
          </p:nvPr>
        </p:nvSpPr>
        <p:spPr>
          <a:xfrm>
            <a:off x="1100015" y="15651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KEY POINT: </a:t>
            </a: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Faithful saints desire to meet with faithful saints that they might comfort one another</a:t>
            </a:r>
          </a:p>
        </p:txBody>
      </p:sp>
      <p:sp>
        <p:nvSpPr>
          <p:cNvPr id="152" name="Shape 152"/>
          <p:cNvSpPr txBox="1"/>
          <p:nvPr>
            <p:ph idx="1" type="subTitle"/>
          </p:nvPr>
        </p:nvSpPr>
        <p:spPr>
          <a:xfrm>
            <a:off x="1100015" y="5127446"/>
            <a:ext cx="7315200" cy="13114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en-US" sz="2200" u="none" cap="none" strike="noStrike">
                <a:solidFill>
                  <a:srgbClr val="EDECE4"/>
                </a:solidFill>
                <a:latin typeface="Calibri"/>
                <a:ea typeface="Calibri"/>
                <a:cs typeface="Calibri"/>
                <a:sym typeface="Calibri"/>
              </a:rPr>
              <a:t>We call this fellowship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/>
        </p:nvSpPr>
        <p:spPr>
          <a:xfrm>
            <a:off x="419100" y="438150"/>
            <a:ext cx="11372850" cy="643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Longed to Serve &amp; Strengthen Them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I would not have you ignorant, brethren, that oftentimes I purposed to come unto you, (but was let hitherto,) that I might have some fruit among you also, even as among other Gentiles.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</a:t>
            </a:r>
            <a:r>
              <a:rPr i="1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debtor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 to the Greeks, and to the Barbarians; both to the wise, and to the unwise.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So, as much as in me is, </a:t>
            </a:r>
            <a:r>
              <a:rPr i="1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ready to preach the gospel to you that are at Rome also</a:t>
            </a:r>
            <a:b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/>
        </p:nvSpPr>
        <p:spPr>
          <a:xfrm>
            <a:off x="419100" y="438150"/>
            <a:ext cx="11372850" cy="5940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Longed to Serve &amp; Strengthen Them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Cor. 9:16 For though I preach the gospel, I have nothing to glory of: for necessity is laid upon me; yea,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woe is unto me, if I preach not the gospel!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For if I do this thing willingly, I have a reward: but if against my will, a dispensation 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the gospel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is committed unto me. 18 What is my reward then? 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Verily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that, when I preach the gospel, I may make the gospel of Christ without charge, that I abuse not my power in the gospel.</a:t>
            </a: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ctrTitle"/>
          </p:nvPr>
        </p:nvSpPr>
        <p:spPr>
          <a:xfrm>
            <a:off x="1100015" y="15651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KEY POINT: </a:t>
            </a: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Faithful saints live indebted to Christ and in-turn live indebted to those Christ cherishes</a:t>
            </a:r>
          </a:p>
        </p:txBody>
      </p:sp>
      <p:sp>
        <p:nvSpPr>
          <p:cNvPr id="168" name="Shape 168"/>
          <p:cNvSpPr txBox="1"/>
          <p:nvPr>
            <p:ph idx="1" type="subTitle"/>
          </p:nvPr>
        </p:nvSpPr>
        <p:spPr>
          <a:xfrm>
            <a:off x="1100015" y="5127446"/>
            <a:ext cx="7315200" cy="13114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en-US" sz="2200" u="none" cap="none" strike="noStrike">
                <a:solidFill>
                  <a:srgbClr val="EDECE4"/>
                </a:solidFill>
                <a:latin typeface="Calibri"/>
                <a:ea typeface="Calibri"/>
                <a:cs typeface="Calibri"/>
                <a:sym typeface="Calibri"/>
              </a:rPr>
              <a:t>We call this reasonable service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/>
        </p:nvSpPr>
        <p:spPr>
          <a:xfrm>
            <a:off x="419100" y="438150"/>
            <a:ext cx="11372850" cy="5262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Longed to Serve &amp; Strengthen Them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Romans 1:16 </a:t>
            </a:r>
            <a:r>
              <a:rPr b="1" i="1"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I am not ashamed of the gospel of Christ: </a:t>
            </a:r>
            <a:r>
              <a:rPr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it is the </a:t>
            </a:r>
            <a:r>
              <a:rPr b="1" i="1"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 of God unto salvation to every one that believeth</a:t>
            </a:r>
            <a:r>
              <a:rPr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to the Jew first, and also to the Greek.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</a:t>
            </a:r>
            <a:r>
              <a:rPr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therein is the righteousness of God revealed from faith to faith: as it is written, The just shall live by faith.</a:t>
            </a: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ctrTitle"/>
          </p:nvPr>
        </p:nvSpPr>
        <p:spPr>
          <a:xfrm>
            <a:off x="1100015" y="2024582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KEY POINT: </a:t>
            </a: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Faithful saints are not ashamed or afraid because they know </a:t>
            </a: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they carry a message </a:t>
            </a:r>
            <a:b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31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 freedom</a:t>
            </a:r>
          </a:p>
        </p:txBody>
      </p:sp>
      <p:sp>
        <p:nvSpPr>
          <p:cNvPr id="179" name="Shape 179"/>
          <p:cNvSpPr txBox="1"/>
          <p:nvPr>
            <p:ph idx="1" type="subTitle"/>
          </p:nvPr>
        </p:nvSpPr>
        <p:spPr>
          <a:xfrm>
            <a:off x="1100015" y="5375096"/>
            <a:ext cx="7315200" cy="13114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en-US" sz="2200" u="none" cap="none" strike="noStrike">
                <a:solidFill>
                  <a:srgbClr val="EDECE4"/>
                </a:solidFill>
                <a:latin typeface="Calibri"/>
                <a:ea typeface="Calibri"/>
                <a:cs typeface="Calibri"/>
                <a:sym typeface="Calibri"/>
              </a:rPr>
              <a:t>We call this evangelism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419100" y="438150"/>
            <a:ext cx="11372850" cy="4585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3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 Praise for Them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First, I thank my God through Jesus Christ for you all, that your faith is spoken of throughout the whole world.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Their Testimony of Faith in Rome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 city of darkness, wickedness, idolatry and persecution - the church in Rome stood faithful.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Faith can speak very loudly in a world without it!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/>
        </p:nvSpPr>
        <p:spPr>
          <a:xfrm>
            <a:off x="419100" y="438150"/>
            <a:ext cx="11372850" cy="8217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Value Does Faith Have in Our World?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first chapter alone we see </a:t>
            </a:r>
            <a:r>
              <a:rPr b="1"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faith as our mission…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By whom we have received grace and apostleship, for obedience to the </a:t>
            </a: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faith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among all nations, for his name: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comforting…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That is, that I may be comforted together with you by the mutual </a:t>
            </a: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faith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both of you and me.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as the revelation of how to receive righteousness…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 For therein is the righteousness of God revealed from </a:t>
            </a: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faith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faith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as it is written, The just shall live by </a:t>
            </a: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faith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/>
        </p:nvSpPr>
        <p:spPr>
          <a:xfrm>
            <a:off x="533400" y="2552700"/>
            <a:ext cx="11372850" cy="3477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Value Does YOUR Faith Have in this World?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/>
        </p:nvSpPr>
        <p:spPr>
          <a:xfrm>
            <a:off x="419100" y="438150"/>
            <a:ext cx="11372850" cy="560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 Prayers for Them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 warns the Romans that their faith may present them with trial...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Romans 16:19 For your obedience is come abroad unto all men. I am glad therefore on your behalf: but yet I would have you wise unto that which is good, and simple concerning evil.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419100" y="438150"/>
            <a:ext cx="11372850" cy="6586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 Prayers for Them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 warns the Romans that their faith may present them with trial...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what does Paul do?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1:9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God is my witness, whom I serve with my spirit in the gospel of his Son, </a:t>
            </a:r>
            <a:r>
              <a:rPr i="1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without ceasing I make mention of you always in my prayers;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419100" y="438150"/>
            <a:ext cx="11372850" cy="7786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Parallel Prayer: Ephesians 1:15-18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Wherefore I also, after I heard of your faith in the Lord Jesus, and love unto all the saints,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Cease not to give thanks for you, making mention of you in my prayers;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the God of our Lord Jesus Christ, the Father of glory, may </a:t>
            </a:r>
            <a:r>
              <a:rPr i="1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unto you the spirit of wisdom and revelation in the knowledge of him: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 </a:t>
            </a:r>
            <a:r>
              <a:rPr i="1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eyes of your understanding being enlightened; that ye may know what is the hope of his calling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</a:t>
            </a:r>
            <a:r>
              <a:rPr i="1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the riches of the glory of his inheritance in the saints,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ctrTitle"/>
          </p:nvPr>
        </p:nvSpPr>
        <p:spPr>
          <a:xfrm>
            <a:off x="1100015" y="688847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i="0" lang="en-US" sz="5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KEY POINT: </a:t>
            </a:r>
            <a:br>
              <a:rPr b="1" i="0" lang="en-US" sz="5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Faithful saints pray for one another.</a:t>
            </a:r>
          </a:p>
        </p:txBody>
      </p:sp>
      <p:sp>
        <p:nvSpPr>
          <p:cNvPr id="125" name="Shape 125"/>
          <p:cNvSpPr txBox="1"/>
          <p:nvPr>
            <p:ph idx="1" type="subTitle"/>
          </p:nvPr>
        </p:nvSpPr>
        <p:spPr>
          <a:xfrm>
            <a:off x="1100015" y="4136846"/>
            <a:ext cx="7315200" cy="13114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EDECE4"/>
                </a:solidFill>
                <a:latin typeface="Calibri"/>
                <a:ea typeface="Calibri"/>
                <a:cs typeface="Calibri"/>
                <a:sym typeface="Calibri"/>
              </a:rPr>
              <a:t>Do we see that our faith is under attack?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/>
        </p:nvSpPr>
        <p:spPr>
          <a:xfrm>
            <a:off x="419100" y="438150"/>
            <a:ext cx="11372850" cy="7663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Longed to See Them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Making request, if by any means now at length I might have a prosperous journey by the will of God to come unto you.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I long to see you, that I may impart unto you some spiritual gift, to the end ye may be established;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is, that I may be comforted together with you by the mutual faith both of you and me.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