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mbria" panose="02040503050406030204" pitchFamily="18" charset="0"/>
      <p:regular r:id="rId20"/>
      <p:bold r:id="rId21"/>
      <p:italic r:id="rId22"/>
      <p:boldItalic r:id="rId23"/>
    </p:embeddedFont>
    <p:embeddedFont>
      <p:font typeface="Lato"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1891153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3586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567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475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9460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164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94754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1841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6384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171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2305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093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919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0118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404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5719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3789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033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1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6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099" cy="15383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099" cy="10715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2410112" y="1595775"/>
            <a:ext cx="6321599" cy="3002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599" cy="639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7999" cy="755699"/>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2" name="Shape 42"/>
          <p:cNvSpPr txBox="1">
            <a:spLocks noGrp="1"/>
          </p:cNvSpPr>
          <p:nvPr>
            <p:ph type="body" idx="1"/>
          </p:nvPr>
        </p:nvSpPr>
        <p:spPr>
          <a:xfrm>
            <a:off x="319500" y="1846803"/>
            <a:ext cx="2807999" cy="28062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3" name="Shape 43"/>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199" cy="3835499"/>
          </a:xfrm>
          <a:prstGeom prst="rect">
            <a:avLst/>
          </a:prstGeom>
        </p:spPr>
        <p:txBody>
          <a:bodyPr lIns="91425" tIns="91425" rIns="91425" bIns="91425" anchor="ctr"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199" cy="1318199"/>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2254200"/>
          </a:xfrm>
          <a:prstGeom prst="rect">
            <a:avLst/>
          </a:prstGeom>
        </p:spPr>
        <p:txBody>
          <a:bodyPr lIns="91425" tIns="91425" rIns="91425" bIns="91425" anchor="t" anchorCtr="0">
            <a:noAutofit/>
          </a:bodyPr>
          <a:lstStyle/>
          <a:p>
            <a:pPr lvl="0" rtl="0">
              <a:spcBef>
                <a:spcPts val="0"/>
              </a:spcBef>
              <a:buNone/>
            </a:pPr>
            <a:r>
              <a:rPr lang="en"/>
              <a:t>Numbers 20 7-8 Speak to the rock</a:t>
            </a:r>
          </a:p>
        </p:txBody>
      </p:sp>
      <p:sp>
        <p:nvSpPr>
          <p:cNvPr id="73" name="Shape 73"/>
          <p:cNvSpPr txBox="1">
            <a:spLocks noGrp="1"/>
          </p:cNvSpPr>
          <p:nvPr>
            <p:ph type="subTitle" idx="1"/>
          </p:nvPr>
        </p:nvSpPr>
        <p:spPr>
          <a:xfrm>
            <a:off x="2390266" y="3238450"/>
            <a:ext cx="6331500" cy="1241699"/>
          </a:xfrm>
          <a:prstGeom prst="rect">
            <a:avLst/>
          </a:prstGeom>
        </p:spPr>
        <p:txBody>
          <a:bodyPr lIns="91425" tIns="91425" rIns="91425" bIns="91425" anchor="b" anchorCtr="0">
            <a:noAutofit/>
          </a:bodyPr>
          <a:lstStyle/>
          <a:p>
            <a:pPr lvl="0" rtl="0">
              <a:spcBef>
                <a:spcPts val="0"/>
              </a:spcBef>
              <a:buNone/>
            </a:pPr>
            <a:r>
              <a:rPr lang="en" sz="2400" b="1"/>
              <a:t>Obedience and relationship with the Lord makes it possible to live out the promises he has made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
        <p:cNvGrpSpPr/>
        <p:nvPr/>
      </p:nvGrpSpPr>
      <p:grpSpPr>
        <a:xfrm>
          <a:off x="0" y="0"/>
          <a:ext cx="0" cy="0"/>
          <a:chOff x="0" y="0"/>
          <a:chExt cx="0" cy="0"/>
        </a:xfrm>
      </p:grpSpPr>
      <p:sp>
        <p:nvSpPr>
          <p:cNvPr id="131" name="Shape 131"/>
          <p:cNvSpPr txBox="1"/>
          <p:nvPr/>
        </p:nvSpPr>
        <p:spPr>
          <a:xfrm>
            <a:off x="899400" y="407000"/>
            <a:ext cx="7345200" cy="856800"/>
          </a:xfrm>
          <a:prstGeom prst="rect">
            <a:avLst/>
          </a:prstGeom>
          <a:noFill/>
          <a:ln>
            <a:noFill/>
          </a:ln>
        </p:spPr>
        <p:txBody>
          <a:bodyPr lIns="91425" tIns="91425" rIns="91425" bIns="91425" anchor="t" anchorCtr="0">
            <a:noAutofit/>
          </a:bodyPr>
          <a:lstStyle/>
          <a:p>
            <a:pPr lvl="0">
              <a:spcBef>
                <a:spcPts val="0"/>
              </a:spcBef>
              <a:buNone/>
            </a:pPr>
            <a:r>
              <a:rPr lang="en" sz="3000">
                <a:latin typeface="Cambria"/>
                <a:ea typeface="Cambria"/>
                <a:cs typeface="Cambria"/>
                <a:sym typeface="Cambria"/>
              </a:rPr>
              <a:t>Numbers 20:8</a:t>
            </a:r>
          </a:p>
          <a:p>
            <a:pPr lvl="0">
              <a:spcBef>
                <a:spcPts val="0"/>
              </a:spcBef>
              <a:buNone/>
            </a:pPr>
            <a:endParaRPr sz="3000"/>
          </a:p>
          <a:p>
            <a:pPr lvl="0">
              <a:spcBef>
                <a:spcPts val="0"/>
              </a:spcBef>
              <a:buNone/>
            </a:pPr>
            <a:r>
              <a:rPr lang="en" sz="3000"/>
              <a:t>“</a:t>
            </a:r>
            <a:r>
              <a:rPr lang="en" sz="3000">
                <a:latin typeface="Cambria"/>
                <a:ea typeface="Cambria"/>
                <a:cs typeface="Cambria"/>
                <a:sym typeface="Cambria"/>
              </a:rPr>
              <a:t>Take the rod, and gather thou the assembly together thou, and Aaron thy brother, and speak ye unto the rock before their eyes; and it shall give forth his water, and thou shalt bring forth to them water out of the rock: so thou shalt give the congregation and their beasts drink.</a:t>
            </a:r>
            <a:r>
              <a:rPr lang="en" sz="300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449903" y="199365"/>
            <a:ext cx="6244200" cy="3835500"/>
          </a:xfrm>
          <a:prstGeom prst="rect">
            <a:avLst/>
          </a:prstGeom>
        </p:spPr>
        <p:txBody>
          <a:bodyPr lIns="91425" tIns="91425" rIns="91425" bIns="91425" anchor="t" anchorCtr="0">
            <a:noAutofit/>
          </a:bodyPr>
          <a:lstStyle/>
          <a:p>
            <a:pPr lvl="0" rtl="0">
              <a:spcBef>
                <a:spcPts val="0"/>
              </a:spcBef>
              <a:spcAft>
                <a:spcPts val="1000"/>
              </a:spcAft>
              <a:buNone/>
            </a:pPr>
            <a:r>
              <a:rPr lang="en" sz="4200" u="sng">
                <a:solidFill>
                  <a:schemeClr val="accent5"/>
                </a:solidFill>
              </a:rPr>
              <a:t>Moses’ response</a:t>
            </a:r>
            <a:r>
              <a:rPr lang="en" sz="4200">
                <a:solidFill>
                  <a:schemeClr val="accent5"/>
                </a:solidFill>
              </a:rPr>
              <a:t> </a:t>
            </a:r>
          </a:p>
          <a:p>
            <a:pPr lvl="0" rtl="0">
              <a:spcBef>
                <a:spcPts val="0"/>
              </a:spcBef>
              <a:spcAft>
                <a:spcPts val="1000"/>
              </a:spcAft>
              <a:buNone/>
            </a:pPr>
            <a:r>
              <a:rPr lang="en" sz="2400" b="0">
                <a:solidFill>
                  <a:schemeClr val="dk1"/>
                </a:solidFill>
              </a:rPr>
              <a:t>Vs9</a:t>
            </a:r>
            <a:r>
              <a:rPr lang="en" sz="2400" b="0"/>
              <a:t> “And Moses took the rod from before the Lord, as he had commanded him. </a:t>
            </a:r>
            <a:r>
              <a:rPr lang="en" sz="2400" b="0">
                <a:solidFill>
                  <a:schemeClr val="dk1"/>
                </a:solidFill>
              </a:rPr>
              <a:t>Vs10 </a:t>
            </a:r>
            <a:r>
              <a:rPr lang="en" sz="2400" b="0"/>
              <a:t>and Moses and Aaron gathered the congregation together before the rock, and he said unto them, Hear now, ye rebels; must we fetch water out of this rock?</a:t>
            </a:r>
            <a:r>
              <a:rPr lang="en" sz="2400" b="0">
                <a:solidFill>
                  <a:schemeClr val="dk1"/>
                </a:solidFill>
              </a:rPr>
              <a:t> Vs11</a:t>
            </a:r>
            <a:r>
              <a:rPr lang="en" sz="2400" b="0"/>
              <a:t> And Moses lifted up his hand , and with his rod he smote the rock twice: and the water came out abundantly, and the congregation drank, and their beasts also.”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sp>
        <p:nvSpPr>
          <p:cNvPr id="141" name="Shape 141"/>
          <p:cNvSpPr txBox="1"/>
          <p:nvPr/>
        </p:nvSpPr>
        <p:spPr>
          <a:xfrm>
            <a:off x="163625" y="222725"/>
            <a:ext cx="8649300" cy="889200"/>
          </a:xfrm>
          <a:prstGeom prst="rect">
            <a:avLst/>
          </a:prstGeom>
          <a:noFill/>
          <a:ln>
            <a:noFill/>
          </a:ln>
        </p:spPr>
        <p:txBody>
          <a:bodyPr lIns="91425" tIns="91425" rIns="91425" bIns="91425" anchor="b" anchorCtr="0">
            <a:noAutofit/>
          </a:bodyPr>
          <a:lstStyle/>
          <a:p>
            <a:pPr lvl="0" rtl="0">
              <a:spcBef>
                <a:spcPts val="0"/>
              </a:spcBef>
              <a:buNone/>
            </a:pPr>
            <a:r>
              <a:rPr lang="en" sz="4800" b="1">
                <a:solidFill>
                  <a:schemeClr val="lt1"/>
                </a:solidFill>
                <a:latin typeface="Raleway"/>
                <a:ea typeface="Raleway"/>
                <a:cs typeface="Raleway"/>
                <a:sym typeface="Raleway"/>
              </a:rPr>
              <a:t>God’s Response </a:t>
            </a:r>
          </a:p>
        </p:txBody>
      </p:sp>
      <p:sp>
        <p:nvSpPr>
          <p:cNvPr id="142" name="Shape 142"/>
          <p:cNvSpPr txBox="1"/>
          <p:nvPr/>
        </p:nvSpPr>
        <p:spPr>
          <a:xfrm>
            <a:off x="471125" y="1111925"/>
            <a:ext cx="8034300" cy="3711000"/>
          </a:xfrm>
          <a:prstGeom prst="rect">
            <a:avLst/>
          </a:prstGeom>
          <a:noFill/>
          <a:ln>
            <a:noFill/>
          </a:ln>
        </p:spPr>
        <p:txBody>
          <a:bodyPr lIns="91425" tIns="91425" rIns="91425" bIns="91425" anchor="t" anchorCtr="0">
            <a:noAutofit/>
          </a:bodyPr>
          <a:lstStyle/>
          <a:p>
            <a:pPr lvl="0">
              <a:spcBef>
                <a:spcPts val="0"/>
              </a:spcBef>
              <a:buNone/>
            </a:pPr>
            <a:r>
              <a:rPr lang="en" sz="3600">
                <a:latin typeface="Raleway"/>
                <a:ea typeface="Raleway"/>
                <a:cs typeface="Raleway"/>
                <a:sym typeface="Raleway"/>
              </a:rPr>
              <a:t>Vs12 “And the Lord spake unto Moses and Aaron, Because ye believed me not, to sanctify me in the eyes of the children of israel , therefore ye shall not bring this congregation into the land which i have given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 y="653990"/>
            <a:ext cx="6244200" cy="3835500"/>
          </a:xfrm>
          <a:prstGeom prst="rect">
            <a:avLst/>
          </a:prstGeom>
        </p:spPr>
        <p:txBody>
          <a:bodyPr lIns="91425" tIns="91425" rIns="91425" bIns="91425" anchor="t" anchorCtr="0">
            <a:noAutofit/>
          </a:bodyPr>
          <a:lstStyle/>
          <a:p>
            <a:pPr lvl="0" rtl="0">
              <a:spcBef>
                <a:spcPts val="0"/>
              </a:spcBef>
              <a:spcAft>
                <a:spcPts val="1000"/>
              </a:spcAft>
              <a:buNone/>
            </a:pPr>
            <a:r>
              <a:rPr lang="en"/>
              <a:t>Key Point #2</a:t>
            </a:r>
          </a:p>
          <a:p>
            <a:pPr marL="457200" lvl="0" indent="-381000" rtl="0">
              <a:spcBef>
                <a:spcPts val="0"/>
              </a:spcBef>
              <a:spcAft>
                <a:spcPts val="1000"/>
              </a:spcAft>
              <a:buSzPct val="100000"/>
              <a:buChar char="●"/>
            </a:pPr>
            <a:r>
              <a:rPr lang="en" sz="2400"/>
              <a:t>Being disobedient comes with consequences that we are not ready for.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sp>
        <p:nvSpPr>
          <p:cNvPr id="152" name="Shape 152"/>
          <p:cNvSpPr txBox="1"/>
          <p:nvPr/>
        </p:nvSpPr>
        <p:spPr>
          <a:xfrm>
            <a:off x="448650" y="615300"/>
            <a:ext cx="7345200" cy="849300"/>
          </a:xfrm>
          <a:prstGeom prst="rect">
            <a:avLst/>
          </a:prstGeom>
          <a:noFill/>
          <a:ln>
            <a:noFill/>
          </a:ln>
        </p:spPr>
        <p:txBody>
          <a:bodyPr lIns="91425" tIns="91425" rIns="91425" bIns="91425" anchor="t" anchorCtr="0">
            <a:noAutofit/>
          </a:bodyPr>
          <a:lstStyle/>
          <a:p>
            <a:pPr marL="457200" lvl="0" indent="-419100" rtl="0">
              <a:spcBef>
                <a:spcPts val="0"/>
              </a:spcBef>
              <a:buSzPct val="100000"/>
              <a:buFont typeface="Raleway"/>
              <a:buChar char="●"/>
            </a:pPr>
            <a:r>
              <a:rPr lang="en" sz="3000">
                <a:latin typeface="Raleway"/>
                <a:ea typeface="Raleway"/>
                <a:cs typeface="Raleway"/>
                <a:sym typeface="Raleway"/>
              </a:rPr>
              <a:t>God’s righteous judgement</a:t>
            </a:r>
          </a:p>
          <a:p>
            <a:pPr lvl="0" rtl="0">
              <a:spcBef>
                <a:spcPts val="0"/>
              </a:spcBef>
              <a:buNone/>
            </a:pPr>
            <a:r>
              <a:rPr lang="en" sz="3000">
                <a:latin typeface="Raleway"/>
                <a:ea typeface="Raleway"/>
                <a:cs typeface="Raleway"/>
                <a:sym typeface="Raleway"/>
              </a:rPr>
              <a:t>  </a:t>
            </a:r>
          </a:p>
        </p:txBody>
      </p:sp>
      <p:sp>
        <p:nvSpPr>
          <p:cNvPr id="153" name="Shape 153"/>
          <p:cNvSpPr txBox="1"/>
          <p:nvPr/>
        </p:nvSpPr>
        <p:spPr>
          <a:xfrm>
            <a:off x="576825" y="1544650"/>
            <a:ext cx="7345200" cy="3012300"/>
          </a:xfrm>
          <a:prstGeom prst="rect">
            <a:avLst/>
          </a:prstGeom>
          <a:noFill/>
          <a:ln>
            <a:noFill/>
          </a:ln>
        </p:spPr>
        <p:txBody>
          <a:bodyPr lIns="91425" tIns="91425" rIns="91425" bIns="91425" anchor="t" anchorCtr="0">
            <a:noAutofit/>
          </a:bodyPr>
          <a:lstStyle/>
          <a:p>
            <a:pPr lvl="0">
              <a:spcBef>
                <a:spcPts val="0"/>
              </a:spcBef>
              <a:buNone/>
            </a:pPr>
            <a:r>
              <a:rPr lang="en" sz="3000">
                <a:latin typeface="Raleway"/>
                <a:ea typeface="Raleway"/>
                <a:cs typeface="Raleway"/>
                <a:sym typeface="Raleway"/>
              </a:rPr>
              <a:t>Because Moses and Aaron didn’t believe God they weren’t able to enjoy the fullness of God’s promises in their lives.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34712" y="0"/>
            <a:ext cx="9213424" cy="5143499"/>
          </a:xfrm>
          <a:prstGeom prst="rect">
            <a:avLst/>
          </a:prstGeom>
          <a:noFill/>
          <a:ln>
            <a:noFill/>
          </a:ln>
        </p:spPr>
      </p:pic>
      <p:sp>
        <p:nvSpPr>
          <p:cNvPr id="159" name="Shape 159"/>
          <p:cNvSpPr txBox="1"/>
          <p:nvPr/>
        </p:nvSpPr>
        <p:spPr>
          <a:xfrm>
            <a:off x="803250" y="278800"/>
            <a:ext cx="2481600" cy="856800"/>
          </a:xfrm>
          <a:prstGeom prst="rect">
            <a:avLst/>
          </a:prstGeom>
          <a:noFill/>
          <a:ln>
            <a:noFill/>
          </a:ln>
        </p:spPr>
        <p:txBody>
          <a:bodyPr lIns="91425" tIns="91425" rIns="91425" bIns="91425" anchor="t" anchorCtr="0">
            <a:noAutofit/>
          </a:bodyPr>
          <a:lstStyle/>
          <a:p>
            <a:pPr lvl="0">
              <a:spcBef>
                <a:spcPts val="0"/>
              </a:spcBef>
              <a:buNone/>
            </a:pPr>
            <a:r>
              <a:rPr lang="en" sz="2400"/>
              <a:t>Gods promises</a:t>
            </a:r>
          </a:p>
        </p:txBody>
      </p:sp>
      <p:sp>
        <p:nvSpPr>
          <p:cNvPr id="160" name="Shape 160"/>
          <p:cNvSpPr txBox="1"/>
          <p:nvPr/>
        </p:nvSpPr>
        <p:spPr>
          <a:xfrm>
            <a:off x="2099000" y="1968825"/>
            <a:ext cx="3412800" cy="400500"/>
          </a:xfrm>
          <a:prstGeom prst="rect">
            <a:avLst/>
          </a:prstGeom>
          <a:noFill/>
          <a:ln>
            <a:noFill/>
          </a:ln>
        </p:spPr>
        <p:txBody>
          <a:bodyPr lIns="91425" tIns="91425" rIns="91425" bIns="91425" anchor="t" anchorCtr="0">
            <a:noAutofit/>
          </a:bodyPr>
          <a:lstStyle/>
          <a:p>
            <a:pPr lvl="0">
              <a:spcBef>
                <a:spcPts val="0"/>
              </a:spcBef>
              <a:buNone/>
            </a:pPr>
            <a:r>
              <a:rPr lang="en" sz="2400"/>
              <a:t>Area of unbelief</a:t>
            </a:r>
          </a:p>
        </p:txBody>
      </p:sp>
      <p:cxnSp>
        <p:nvCxnSpPr>
          <p:cNvPr id="161" name="Shape 161"/>
          <p:cNvCxnSpPr/>
          <p:nvPr/>
        </p:nvCxnSpPr>
        <p:spPr>
          <a:xfrm flipH="1">
            <a:off x="1089675" y="791550"/>
            <a:ext cx="672900" cy="2083200"/>
          </a:xfrm>
          <a:prstGeom prst="straightConnector1">
            <a:avLst/>
          </a:prstGeom>
          <a:noFill/>
          <a:ln w="9525" cap="flat" cmpd="sng">
            <a:solidFill>
              <a:schemeClr val="dk2"/>
            </a:solidFill>
            <a:prstDash val="solid"/>
            <a:round/>
            <a:headEnd type="none" w="lg" len="lg"/>
            <a:tailEnd type="none" w="lg" len="lg"/>
          </a:ln>
        </p:spPr>
      </p:cxnSp>
      <p:cxnSp>
        <p:nvCxnSpPr>
          <p:cNvPr id="162" name="Shape 162"/>
          <p:cNvCxnSpPr>
            <a:stCxn id="160" idx="2"/>
          </p:cNvCxnSpPr>
          <p:nvPr/>
        </p:nvCxnSpPr>
        <p:spPr>
          <a:xfrm>
            <a:off x="3805400" y="2369325"/>
            <a:ext cx="1931100" cy="2283900"/>
          </a:xfrm>
          <a:prstGeom prst="straightConnector1">
            <a:avLst/>
          </a:prstGeom>
          <a:noFill/>
          <a:ln w="9525" cap="flat" cmpd="sng">
            <a:solidFill>
              <a:schemeClr val="dk2"/>
            </a:solidFill>
            <a:prstDash val="solid"/>
            <a:round/>
            <a:headEnd type="none" w="lg" len="lg"/>
            <a:tailEnd type="none" w="lg" len="lg"/>
          </a:ln>
        </p:spPr>
      </p:cxnSp>
      <p:sp>
        <p:nvSpPr>
          <p:cNvPr id="163" name="Shape 163"/>
          <p:cNvSpPr txBox="1"/>
          <p:nvPr/>
        </p:nvSpPr>
        <p:spPr>
          <a:xfrm>
            <a:off x="3813550" y="150625"/>
            <a:ext cx="5047500" cy="240300"/>
          </a:xfrm>
          <a:prstGeom prst="rect">
            <a:avLst/>
          </a:prstGeom>
          <a:noFill/>
          <a:ln>
            <a:noFill/>
          </a:ln>
        </p:spPr>
        <p:txBody>
          <a:bodyPr lIns="91425" tIns="91425" rIns="91425" bIns="91425" anchor="t" anchorCtr="0">
            <a:noAutofit/>
          </a:bodyPr>
          <a:lstStyle/>
          <a:p>
            <a:pPr lvl="0">
              <a:spcBef>
                <a:spcPts val="0"/>
              </a:spcBef>
              <a:buNone/>
            </a:pPr>
            <a:r>
              <a:rPr lang="en" sz="1800"/>
              <a:t>Christian wondering why God isn’t moving in his life</a:t>
            </a:r>
          </a:p>
        </p:txBody>
      </p:sp>
      <p:cxnSp>
        <p:nvCxnSpPr>
          <p:cNvPr id="164" name="Shape 164"/>
          <p:cNvCxnSpPr/>
          <p:nvPr/>
        </p:nvCxnSpPr>
        <p:spPr>
          <a:xfrm>
            <a:off x="4646775" y="743475"/>
            <a:ext cx="1890600" cy="1281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80875" y="1019875"/>
            <a:ext cx="4045200" cy="3635100"/>
          </a:xfrm>
          <a:prstGeom prst="rect">
            <a:avLst/>
          </a:prstGeom>
        </p:spPr>
        <p:txBody>
          <a:bodyPr lIns="91425" tIns="91425" rIns="91425" bIns="91425" anchor="ctr" anchorCtr="0">
            <a:noAutofit/>
          </a:bodyPr>
          <a:lstStyle/>
          <a:p>
            <a:pPr lvl="0" algn="l" rtl="0">
              <a:spcBef>
                <a:spcPts val="0"/>
              </a:spcBef>
              <a:buNone/>
            </a:pPr>
            <a:endParaRPr sz="1800">
              <a:solidFill>
                <a:schemeClr val="lt2"/>
              </a:solidFill>
            </a:endParaRPr>
          </a:p>
          <a:p>
            <a:pPr lvl="0" algn="l" rtl="0">
              <a:spcBef>
                <a:spcPts val="0"/>
              </a:spcBef>
              <a:buNone/>
            </a:pPr>
            <a:r>
              <a:rPr lang="en"/>
              <a:t>Key Point #3:</a:t>
            </a:r>
          </a:p>
          <a:p>
            <a:pPr lvl="0" algn="l" rtl="0">
              <a:spcBef>
                <a:spcPts val="0"/>
              </a:spcBef>
              <a:buNone/>
            </a:pPr>
            <a:r>
              <a:rPr lang="en"/>
              <a:t>Be bold in prayer.</a:t>
            </a:r>
          </a:p>
        </p:txBody>
      </p:sp>
      <p:sp>
        <p:nvSpPr>
          <p:cNvPr id="170" name="Shape 170"/>
          <p:cNvSpPr txBox="1"/>
          <p:nvPr/>
        </p:nvSpPr>
        <p:spPr>
          <a:xfrm>
            <a:off x="4726900" y="455050"/>
            <a:ext cx="4214100" cy="4200000"/>
          </a:xfrm>
          <a:prstGeom prst="rect">
            <a:avLst/>
          </a:prstGeom>
          <a:noFill/>
          <a:ln>
            <a:noFill/>
          </a:ln>
        </p:spPr>
        <p:txBody>
          <a:bodyPr lIns="91425" tIns="91425" rIns="91425" bIns="91425" anchor="t" anchorCtr="0">
            <a:noAutofit/>
          </a:bodyPr>
          <a:lstStyle/>
          <a:p>
            <a:pPr lvl="0">
              <a:spcBef>
                <a:spcPts val="0"/>
              </a:spcBef>
              <a:buNone/>
            </a:pPr>
            <a:r>
              <a:rPr lang="en" sz="2400"/>
              <a:t>God had specifically told moses to speak to the rock before their eyes, so they could see the true power of the Lord, and so should we.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3100" y="712150"/>
            <a:ext cx="8620500" cy="1019699"/>
          </a:xfrm>
          <a:prstGeom prst="rect">
            <a:avLst/>
          </a:prstGeom>
        </p:spPr>
        <p:txBody>
          <a:bodyPr lIns="91425" tIns="91425" rIns="91425" bIns="91425" anchor="t" anchorCtr="0">
            <a:noAutofit/>
          </a:bodyPr>
          <a:lstStyle/>
          <a:p>
            <a:pPr lvl="0" rtl="0">
              <a:spcBef>
                <a:spcPts val="0"/>
              </a:spcBef>
              <a:buNone/>
            </a:pPr>
            <a:r>
              <a:rPr lang="en"/>
              <a:t>So practically for us. </a:t>
            </a:r>
          </a:p>
        </p:txBody>
      </p:sp>
      <p:sp>
        <p:nvSpPr>
          <p:cNvPr id="176" name="Shape 176"/>
          <p:cNvSpPr/>
          <p:nvPr/>
        </p:nvSpPr>
        <p:spPr>
          <a:xfrm>
            <a:off x="371775" y="1988900"/>
            <a:ext cx="2629500" cy="2244900"/>
          </a:xfrm>
          <a:prstGeom prst="wedgeRectCallout">
            <a:avLst>
              <a:gd name="adj1" fmla="val -20833"/>
              <a:gd name="adj2" fmla="val 62500"/>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3210432" y="1988900"/>
            <a:ext cx="2629500" cy="2244900"/>
          </a:xfrm>
          <a:prstGeom prst="wedgeRectCallout">
            <a:avLst>
              <a:gd name="adj1" fmla="val -20833"/>
              <a:gd name="adj2" fmla="val 625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6049089" y="1988900"/>
            <a:ext cx="2629500" cy="2244900"/>
          </a:xfrm>
          <a:prstGeom prst="wedgeRectCallout">
            <a:avLst>
              <a:gd name="adj1" fmla="val -20833"/>
              <a:gd name="adj2" fmla="val 625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9" name="Shape 179"/>
          <p:cNvSpPr txBox="1">
            <a:spLocks noGrp="1"/>
          </p:cNvSpPr>
          <p:nvPr>
            <p:ph type="title"/>
          </p:nvPr>
        </p:nvSpPr>
        <p:spPr>
          <a:xfrm>
            <a:off x="612527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2100"/>
              <a:t>Be Bold in what we pray for so that the world knows it was God that moved.</a:t>
            </a:r>
          </a:p>
          <a:p>
            <a:pPr lvl="0" rtl="0">
              <a:spcBef>
                <a:spcPts val="0"/>
              </a:spcBef>
              <a:spcAft>
                <a:spcPts val="1200"/>
              </a:spcAft>
              <a:buNone/>
            </a:pPr>
            <a:endParaRPr sz="1400" b="0">
              <a:solidFill>
                <a:schemeClr val="lt1"/>
              </a:solidFill>
            </a:endParaRPr>
          </a:p>
        </p:txBody>
      </p:sp>
      <p:sp>
        <p:nvSpPr>
          <p:cNvPr id="180" name="Shape 180"/>
          <p:cNvSpPr txBox="1">
            <a:spLocks noGrp="1"/>
          </p:cNvSpPr>
          <p:nvPr>
            <p:ph type="title"/>
          </p:nvPr>
        </p:nvSpPr>
        <p:spPr>
          <a:xfrm>
            <a:off x="44797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1800"/>
              <a:t>Be aware of the fact that your life, as a christian, reflects Jesus Christ to the lost world. </a:t>
            </a:r>
          </a:p>
        </p:txBody>
      </p:sp>
      <p:sp>
        <p:nvSpPr>
          <p:cNvPr id="181" name="Shape 181"/>
          <p:cNvSpPr txBox="1">
            <a:spLocks noGrp="1"/>
          </p:cNvSpPr>
          <p:nvPr>
            <p:ph type="title"/>
          </p:nvPr>
        </p:nvSpPr>
        <p:spPr>
          <a:xfrm>
            <a:off x="3286625" y="2061900"/>
            <a:ext cx="2481599" cy="2005800"/>
          </a:xfrm>
          <a:prstGeom prst="rect">
            <a:avLst/>
          </a:prstGeom>
        </p:spPr>
        <p:txBody>
          <a:bodyPr lIns="91425" tIns="91425" rIns="91425" bIns="91425" anchor="t" anchorCtr="0">
            <a:noAutofit/>
          </a:bodyPr>
          <a:lstStyle/>
          <a:p>
            <a:pPr lvl="0" rtl="0">
              <a:spcBef>
                <a:spcPts val="0"/>
              </a:spcBef>
              <a:spcAft>
                <a:spcPts val="1200"/>
              </a:spcAft>
              <a:buNone/>
            </a:pPr>
            <a:r>
              <a:rPr lang="en" sz="2100"/>
              <a:t>Being obedient to God’s will results in blessing and revelation where our faith lacks.</a:t>
            </a:r>
          </a:p>
          <a:p>
            <a:pPr lvl="0" rtl="0">
              <a:spcBef>
                <a:spcPts val="0"/>
              </a:spcBef>
              <a:spcAft>
                <a:spcPts val="1200"/>
              </a:spcAft>
              <a:buNone/>
            </a:pPr>
            <a:endParaRPr sz="1400" b="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idx="4294967295"/>
          </p:nvPr>
        </p:nvSpPr>
        <p:spPr>
          <a:xfrm>
            <a:off x="535775" y="712150"/>
            <a:ext cx="5197199" cy="768000"/>
          </a:xfrm>
          <a:prstGeom prst="rect">
            <a:avLst/>
          </a:prstGeom>
        </p:spPr>
        <p:txBody>
          <a:bodyPr lIns="91425" tIns="91425" rIns="91425" bIns="91425" anchor="t" anchorCtr="0">
            <a:noAutofit/>
          </a:bodyPr>
          <a:lstStyle/>
          <a:p>
            <a:pPr lvl="0" rtl="0">
              <a:spcBef>
                <a:spcPts val="0"/>
              </a:spcBef>
              <a:spcAft>
                <a:spcPts val="1600"/>
              </a:spcAft>
              <a:buNone/>
            </a:pPr>
            <a:r>
              <a:rPr lang="en" sz="3600">
                <a:solidFill>
                  <a:schemeClr val="dk1"/>
                </a:solidFill>
              </a:rPr>
              <a:t>Numbers in a nutshell </a:t>
            </a:r>
          </a:p>
        </p:txBody>
      </p:sp>
      <p:sp>
        <p:nvSpPr>
          <p:cNvPr id="79" name="Shape 79"/>
          <p:cNvSpPr txBox="1">
            <a:spLocks noGrp="1"/>
          </p:cNvSpPr>
          <p:nvPr>
            <p:ph type="title" idx="4294967295"/>
          </p:nvPr>
        </p:nvSpPr>
        <p:spPr>
          <a:xfrm>
            <a:off x="535775" y="1928800"/>
            <a:ext cx="5197200" cy="30675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b="0">
                <a:latin typeface="Lato"/>
                <a:ea typeface="Lato"/>
                <a:cs typeface="Lato"/>
                <a:sym typeface="Lato"/>
              </a:rPr>
              <a:t>The book of numbers is a book about the wandering of the israelites through the wilderness.  And the trials they faced, and the back and forths of them fearing and loving God, and them wanting to be back in egypt for the </a:t>
            </a:r>
            <a:r>
              <a:rPr lang="en" sz="1800" u="sng">
                <a:latin typeface="Lato"/>
                <a:ea typeface="Lato"/>
                <a:cs typeface="Lato"/>
                <a:sym typeface="Lato"/>
              </a:rPr>
              <a:t>cucumbers…</a:t>
            </a:r>
          </a:p>
        </p:txBody>
      </p:sp>
      <p:pic>
        <p:nvPicPr>
          <p:cNvPr id="80" name="Shape 80"/>
          <p:cNvPicPr preferRelativeResize="0"/>
          <p:nvPr/>
        </p:nvPicPr>
        <p:blipFill>
          <a:blip r:embed="rId3">
            <a:alphaModFix/>
          </a:blip>
          <a:stretch>
            <a:fillRect/>
          </a:stretch>
        </p:blipFill>
        <p:spPr>
          <a:xfrm>
            <a:off x="5917399" y="2315575"/>
            <a:ext cx="3106225" cy="21122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06825" y="119300"/>
            <a:ext cx="8631600" cy="3835500"/>
          </a:xfrm>
          <a:prstGeom prst="rect">
            <a:avLst/>
          </a:prstGeom>
        </p:spPr>
        <p:txBody>
          <a:bodyPr lIns="91425" tIns="91425" rIns="91425" bIns="91425" anchor="t" anchorCtr="0">
            <a:noAutofit/>
          </a:bodyPr>
          <a:lstStyle/>
          <a:p>
            <a:pPr lvl="0" rtl="0">
              <a:spcBef>
                <a:spcPts val="0"/>
              </a:spcBef>
              <a:buNone/>
            </a:pPr>
            <a:r>
              <a:rPr lang="en"/>
              <a:t>Numbers 12:6-8</a:t>
            </a:r>
          </a:p>
          <a:p>
            <a:pPr marL="457200" lvl="0" indent="-342900" rtl="0">
              <a:spcBef>
                <a:spcPts val="0"/>
              </a:spcBef>
              <a:buSzPct val="100000"/>
              <a:buChar char="●"/>
            </a:pPr>
            <a:r>
              <a:rPr lang="en" sz="1800"/>
              <a:t>The Lord spoke to Moses (</a:t>
            </a:r>
            <a:r>
              <a:rPr lang="en" sz="1800" b="0" u="sng"/>
              <a:t>mouth to mouth</a:t>
            </a:r>
            <a:r>
              <a:rPr lang="en" sz="1800"/>
              <a:t>) </a:t>
            </a:r>
          </a:p>
          <a:p>
            <a:pPr marL="457200" lvl="0" indent="-342900" rtl="0">
              <a:spcBef>
                <a:spcPts val="0"/>
              </a:spcBef>
              <a:buSzPct val="100000"/>
              <a:buChar char="-"/>
            </a:pPr>
            <a:r>
              <a:rPr lang="en" sz="1800"/>
              <a:t>124 verses that reference the Lord speaking to moses </a:t>
            </a:r>
          </a:p>
          <a:p>
            <a:pPr marL="457200" lvl="0" indent="-342900" rtl="0">
              <a:spcBef>
                <a:spcPts val="0"/>
              </a:spcBef>
              <a:buSzPct val="100000"/>
              <a:buChar char="-"/>
            </a:pPr>
            <a:r>
              <a:rPr lang="en" sz="1800"/>
              <a:t>Not like other prophets where he came to them in dreams. </a:t>
            </a:r>
          </a:p>
          <a:p>
            <a:pPr marL="457200" lvl="0" indent="-342900" rtl="0">
              <a:spcBef>
                <a:spcPts val="0"/>
              </a:spcBef>
              <a:buSzPct val="100000"/>
              <a:buChar char="-"/>
            </a:pPr>
            <a:r>
              <a:rPr lang="en" sz="1800"/>
              <a:t>Exodus 33:11A “ And the Lord spake unto moses face to face, </a:t>
            </a:r>
          </a:p>
          <a:p>
            <a:pPr lvl="0" rtl="0">
              <a:spcBef>
                <a:spcPts val="0"/>
              </a:spcBef>
              <a:buNone/>
            </a:pPr>
            <a:r>
              <a:rPr lang="en" sz="1800"/>
              <a:t>As a man speaketh unto his friend” </a:t>
            </a:r>
          </a:p>
          <a:p>
            <a:pPr lvl="0" rtl="0">
              <a:spcBef>
                <a:spcPts val="0"/>
              </a:spcBef>
              <a:buNone/>
            </a:pPr>
            <a:endParaRPr sz="1800"/>
          </a:p>
          <a:p>
            <a:pPr marL="457200" lvl="0" indent="-342900" rtl="0">
              <a:spcBef>
                <a:spcPts val="0"/>
              </a:spcBef>
              <a:buClr>
                <a:schemeClr val="accent5"/>
              </a:buClr>
              <a:buSzPct val="100000"/>
              <a:buChar char="●"/>
            </a:pPr>
            <a:r>
              <a:rPr lang="en" sz="1800">
                <a:solidFill>
                  <a:schemeClr val="accent5"/>
                </a:solidFill>
              </a:rPr>
              <a:t>Moses’ time with the Lord was crucial to </a:t>
            </a:r>
          </a:p>
          <a:p>
            <a:pPr lvl="0" rtl="0">
              <a:spcBef>
                <a:spcPts val="0"/>
              </a:spcBef>
              <a:buNone/>
            </a:pPr>
            <a:r>
              <a:rPr lang="en" sz="1800">
                <a:solidFill>
                  <a:schemeClr val="accent5"/>
                </a:solidFill>
              </a:rPr>
              <a:t>the work of the ministry God gave him.</a:t>
            </a:r>
          </a:p>
          <a:p>
            <a:pPr lvl="0" rtl="0">
              <a:spcBef>
                <a:spcPts val="0"/>
              </a:spcBef>
              <a:buNone/>
            </a:pPr>
            <a:endParaRPr sz="1800">
              <a:solidFill>
                <a:schemeClr val="accent5"/>
              </a:solidFill>
            </a:endParaRPr>
          </a:p>
          <a:p>
            <a:pPr lvl="0" rtl="0">
              <a:spcBef>
                <a:spcPts val="0"/>
              </a:spcBef>
              <a:buNone/>
            </a:pPr>
            <a:endParaRPr sz="1800">
              <a:solidFill>
                <a:srgbClr val="FFFFFF"/>
              </a:solidFill>
            </a:endParaRPr>
          </a:p>
        </p:txBody>
      </p:sp>
      <p:pic>
        <p:nvPicPr>
          <p:cNvPr id="86" name="Shape 86"/>
          <p:cNvPicPr preferRelativeResize="0"/>
          <p:nvPr/>
        </p:nvPicPr>
        <p:blipFill>
          <a:blip r:embed="rId3">
            <a:alphaModFix/>
          </a:blip>
          <a:stretch>
            <a:fillRect/>
          </a:stretch>
        </p:blipFill>
        <p:spPr>
          <a:xfrm>
            <a:off x="5222925" y="2323475"/>
            <a:ext cx="3810000" cy="272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 y="-9"/>
            <a:ext cx="4045200" cy="5143500"/>
          </a:xfrm>
          <a:prstGeom prst="rect">
            <a:avLst/>
          </a:prstGeom>
        </p:spPr>
        <p:txBody>
          <a:bodyPr lIns="91425" tIns="91425" rIns="91425" bIns="91425" anchor="ctr" anchorCtr="0">
            <a:noAutofit/>
          </a:bodyPr>
          <a:lstStyle/>
          <a:p>
            <a:pPr lvl="0" algn="l" rtl="0">
              <a:spcBef>
                <a:spcPts val="0"/>
              </a:spcBef>
              <a:buNone/>
            </a:pPr>
            <a:r>
              <a:rPr lang="en" sz="2400" b="0"/>
              <a:t>EXODUS 17:6</a:t>
            </a:r>
          </a:p>
          <a:p>
            <a:pPr lvl="0" algn="l" rtl="0">
              <a:spcBef>
                <a:spcPts val="0"/>
              </a:spcBef>
              <a:buNone/>
            </a:pPr>
            <a:r>
              <a:rPr lang="en" sz="2400" b="0" u="sng"/>
              <a:t>THE FIRST STRIKE</a:t>
            </a:r>
          </a:p>
          <a:p>
            <a:pPr lvl="0" algn="l" rtl="0">
              <a:spcBef>
                <a:spcPts val="0"/>
              </a:spcBef>
              <a:buNone/>
            </a:pPr>
            <a:endParaRPr sz="2400" b="0"/>
          </a:p>
          <a:p>
            <a:pPr marL="457200" lvl="0" indent="-381000" algn="l" rtl="0">
              <a:spcBef>
                <a:spcPts val="0"/>
              </a:spcBef>
              <a:buSzPct val="100000"/>
              <a:buChar char="●"/>
            </a:pPr>
            <a:r>
              <a:rPr lang="en" sz="2400" b="0"/>
              <a:t>Moses is seeking out the Lord concerning the Israelites complaints about water. God gives him very specific instruction in order to quench the thirst of the people. </a:t>
            </a:r>
          </a:p>
        </p:txBody>
      </p:sp>
      <p:pic>
        <p:nvPicPr>
          <p:cNvPr id="92" name="Shape 92"/>
          <p:cNvPicPr preferRelativeResize="0"/>
          <p:nvPr/>
        </p:nvPicPr>
        <p:blipFill>
          <a:blip r:embed="rId3">
            <a:alphaModFix/>
          </a:blip>
          <a:stretch>
            <a:fillRect/>
          </a:stretch>
        </p:blipFill>
        <p:spPr>
          <a:xfrm>
            <a:off x="4605108" y="496358"/>
            <a:ext cx="4261800" cy="4150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832750" y="980400"/>
            <a:ext cx="4033799" cy="3182699"/>
          </a:xfrm>
          <a:prstGeom prst="rect">
            <a:avLst/>
          </a:prstGeom>
        </p:spPr>
        <p:txBody>
          <a:bodyPr lIns="91425" tIns="91425" rIns="91425" bIns="91425" anchor="ctr" anchorCtr="0">
            <a:noAutofit/>
          </a:bodyPr>
          <a:lstStyle/>
          <a:p>
            <a:pPr lvl="0">
              <a:spcBef>
                <a:spcPts val="0"/>
              </a:spcBef>
              <a:buClr>
                <a:schemeClr val="dk2"/>
              </a:buClr>
              <a:buSzPct val="45833"/>
              <a:buFont typeface="Arial"/>
              <a:buNone/>
            </a:pPr>
            <a:r>
              <a:rPr lang="en" sz="2400">
                <a:solidFill>
                  <a:srgbClr val="000000"/>
                </a:solidFill>
              </a:rPr>
              <a:t>Exodus 17:6</a:t>
            </a:r>
          </a:p>
          <a:p>
            <a:pPr lvl="0" rtl="0">
              <a:spcBef>
                <a:spcPts val="0"/>
              </a:spcBef>
              <a:buClr>
                <a:schemeClr val="dk2"/>
              </a:buClr>
              <a:buSzPct val="45833"/>
              <a:buFont typeface="Arial"/>
              <a:buNone/>
            </a:pPr>
            <a:r>
              <a:rPr lang="en" sz="2400">
                <a:solidFill>
                  <a:srgbClr val="000000"/>
                </a:solidFill>
              </a:rPr>
              <a:t>“Behold, i will stand before thee there upon the rock in Horeb; and thou shalt smite the rock, and there shall come water out of it, that the people may drink. And Moses did so in the sight of the elders of Israel.”</a:t>
            </a:r>
          </a:p>
        </p:txBody>
      </p:sp>
      <p:grpSp>
        <p:nvGrpSpPr>
          <p:cNvPr id="98" name="Shape 98"/>
          <p:cNvGrpSpPr/>
          <p:nvPr/>
        </p:nvGrpSpPr>
        <p:grpSpPr>
          <a:xfrm>
            <a:off x="134987" y="2496116"/>
            <a:ext cx="2212049" cy="2504993"/>
            <a:chOff x="6803275" y="427444"/>
            <a:chExt cx="2212049" cy="2504993"/>
          </a:xfrm>
        </p:grpSpPr>
        <p:pic>
          <p:nvPicPr>
            <p:cNvPr id="99" name="Shape 99"/>
            <p:cNvPicPr preferRelativeResize="0"/>
            <p:nvPr/>
          </p:nvPicPr>
          <p:blipFill>
            <a:blip r:embed="rId3">
              <a:alphaModFix/>
            </a:blip>
            <a:stretch>
              <a:fillRect/>
            </a:stretch>
          </p:blipFill>
          <p:spPr>
            <a:xfrm>
              <a:off x="6803275" y="427444"/>
              <a:ext cx="2212049" cy="2504993"/>
            </a:xfrm>
            <a:prstGeom prst="rect">
              <a:avLst/>
            </a:prstGeom>
            <a:noFill/>
            <a:ln>
              <a:noFill/>
            </a:ln>
          </p:spPr>
        </p:pic>
        <p:sp>
          <p:nvSpPr>
            <p:cNvPr id="100" name="Shape 100"/>
            <p:cNvSpPr txBox="1"/>
            <p:nvPr/>
          </p:nvSpPr>
          <p:spPr>
            <a:xfrm>
              <a:off x="6944800" y="684230"/>
              <a:ext cx="1929000" cy="2003999"/>
            </a:xfrm>
            <a:prstGeom prst="rect">
              <a:avLst/>
            </a:prstGeom>
            <a:noFill/>
            <a:ln>
              <a:noFill/>
            </a:ln>
          </p:spPr>
          <p:txBody>
            <a:bodyPr lIns="91425" tIns="91425" rIns="91425" bIns="91425" anchor="t" anchorCtr="0">
              <a:noAutofit/>
            </a:bodyPr>
            <a:lstStyle/>
            <a:p>
              <a:pPr lvl="0" rtl="0">
                <a:spcBef>
                  <a:spcPts val="0"/>
                </a:spcBef>
                <a:spcAft>
                  <a:spcPts val="800"/>
                </a:spcAft>
                <a:buClr>
                  <a:schemeClr val="dk2"/>
                </a:buClr>
                <a:buFont typeface="Arial"/>
                <a:buNone/>
              </a:pPr>
              <a:endParaRPr b="1">
                <a:solidFill>
                  <a:schemeClr val="dk1"/>
                </a:solidFill>
                <a:latin typeface="Raleway"/>
                <a:ea typeface="Raleway"/>
                <a:cs typeface="Raleway"/>
                <a:sym typeface="Raleway"/>
              </a:endParaRPr>
            </a:p>
            <a:p>
              <a:pPr lvl="0" rtl="0">
                <a:spcBef>
                  <a:spcPts val="0"/>
                </a:spcBef>
                <a:spcAft>
                  <a:spcPts val="800"/>
                </a:spcAft>
                <a:buNone/>
              </a:pPr>
              <a:endParaRPr sz="1200" b="1">
                <a:solidFill>
                  <a:schemeClr val="dk1"/>
                </a:solidFill>
                <a:latin typeface="Raleway"/>
                <a:ea typeface="Raleway"/>
                <a:cs typeface="Raleway"/>
                <a:sym typeface="Raleway"/>
              </a:endParaRPr>
            </a:p>
          </p:txBody>
        </p:sp>
      </p:grpSp>
      <p:pic>
        <p:nvPicPr>
          <p:cNvPr id="101" name="Shape 101"/>
          <p:cNvPicPr preferRelativeResize="0"/>
          <p:nvPr/>
        </p:nvPicPr>
        <p:blipFill>
          <a:blip r:embed="rId4">
            <a:alphaModFix/>
          </a:blip>
          <a:stretch>
            <a:fillRect/>
          </a:stretch>
        </p:blipFill>
        <p:spPr>
          <a:xfrm>
            <a:off x="216525" y="2432024"/>
            <a:ext cx="3260550" cy="2504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5"/>
        <p:cNvGrpSpPr/>
        <p:nvPr/>
      </p:nvGrpSpPr>
      <p:grpSpPr>
        <a:xfrm>
          <a:off x="0" y="0"/>
          <a:ext cx="0" cy="0"/>
          <a:chOff x="0" y="0"/>
          <a:chExt cx="0" cy="0"/>
        </a:xfrm>
      </p:grpSpPr>
      <p:sp>
        <p:nvSpPr>
          <p:cNvPr id="106" name="Shape 106"/>
          <p:cNvSpPr txBox="1"/>
          <p:nvPr/>
        </p:nvSpPr>
        <p:spPr>
          <a:xfrm>
            <a:off x="0" y="291797"/>
            <a:ext cx="9402600" cy="4137300"/>
          </a:xfrm>
          <a:prstGeom prst="rect">
            <a:avLst/>
          </a:prstGeom>
          <a:noFill/>
          <a:ln>
            <a:noFill/>
          </a:ln>
        </p:spPr>
        <p:txBody>
          <a:bodyPr lIns="91425" tIns="91425" rIns="91425" bIns="91425" anchor="t" anchorCtr="0">
            <a:noAutofit/>
          </a:bodyPr>
          <a:lstStyle/>
          <a:p>
            <a:pPr lvl="0">
              <a:spcBef>
                <a:spcPts val="0"/>
              </a:spcBef>
              <a:buNone/>
            </a:pPr>
            <a:r>
              <a:rPr lang="en" sz="2800" u="sng">
                <a:solidFill>
                  <a:srgbClr val="FFFFFF"/>
                </a:solidFill>
              </a:rPr>
              <a:t> WHAT THE ROCK PICTURES</a:t>
            </a:r>
          </a:p>
          <a:p>
            <a:pPr lvl="0">
              <a:spcBef>
                <a:spcPts val="0"/>
              </a:spcBef>
              <a:buNone/>
            </a:pPr>
            <a:endParaRPr sz="2800">
              <a:solidFill>
                <a:srgbClr val="FFFFFF"/>
              </a:solidFill>
            </a:endParaRPr>
          </a:p>
          <a:p>
            <a:pPr marL="457200" lvl="0" indent="-406400" rtl="0">
              <a:spcBef>
                <a:spcPts val="0"/>
              </a:spcBef>
              <a:buClr>
                <a:srgbClr val="FFFFFF"/>
              </a:buClr>
              <a:buSzPct val="100000"/>
              <a:buChar char="●"/>
            </a:pPr>
            <a:r>
              <a:rPr lang="en" sz="2800">
                <a:solidFill>
                  <a:srgbClr val="FFFFFF"/>
                </a:solidFill>
              </a:rPr>
              <a:t>It pictures the rock that we get our living water from, </a:t>
            </a:r>
            <a:r>
              <a:rPr lang="en" sz="2800" u="sng">
                <a:solidFill>
                  <a:srgbClr val="FFFFFF"/>
                </a:solidFill>
              </a:rPr>
              <a:t>JESUS CHRIST</a:t>
            </a:r>
            <a:r>
              <a:rPr lang="en" sz="2800">
                <a:solidFill>
                  <a:srgbClr val="FFFFFF"/>
                </a:solidFill>
              </a:rPr>
              <a:t>.</a:t>
            </a:r>
          </a:p>
          <a:p>
            <a:pPr marL="457200" lvl="0" indent="-406400">
              <a:spcBef>
                <a:spcPts val="0"/>
              </a:spcBef>
              <a:buClr>
                <a:srgbClr val="FFFFFF"/>
              </a:buClr>
              <a:buSzPct val="100000"/>
              <a:buChar char="●"/>
            </a:pPr>
            <a:r>
              <a:rPr lang="en" sz="2800">
                <a:solidFill>
                  <a:srgbClr val="FFFFFF"/>
                </a:solidFill>
              </a:rPr>
              <a:t>1 corinthians 10:4 </a:t>
            </a:r>
            <a:r>
              <a:rPr lang="en" sz="2800">
                <a:solidFill>
                  <a:srgbClr val="00FF00"/>
                </a:solidFill>
              </a:rPr>
              <a:t>“And did all drink from the same spiritual drink: for they drank of that spiritual Rock that followed them: and that Rock was Christ.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4896275" y="312650"/>
            <a:ext cx="4045200" cy="3836100"/>
          </a:xfrm>
          <a:prstGeom prst="rect">
            <a:avLst/>
          </a:prstGeom>
        </p:spPr>
        <p:txBody>
          <a:bodyPr lIns="91425" tIns="91425" rIns="91425" bIns="91425" anchor="ctr" anchorCtr="0">
            <a:noAutofit/>
          </a:bodyPr>
          <a:lstStyle/>
          <a:p>
            <a:pPr lvl="0" algn="l" rtl="0">
              <a:lnSpc>
                <a:spcPct val="115000"/>
              </a:lnSpc>
              <a:spcBef>
                <a:spcPts val="0"/>
              </a:spcBef>
              <a:spcAft>
                <a:spcPts val="1600"/>
              </a:spcAft>
              <a:buNone/>
            </a:pPr>
            <a:r>
              <a:rPr lang="en" sz="3000" b="1">
                <a:solidFill>
                  <a:srgbClr val="000000"/>
                </a:solidFill>
              </a:rPr>
              <a:t>Key Point #1</a:t>
            </a:r>
          </a:p>
          <a:p>
            <a:pPr marL="457200" lvl="0" indent="-342900" algn="l" rtl="0">
              <a:lnSpc>
                <a:spcPct val="115000"/>
              </a:lnSpc>
              <a:spcBef>
                <a:spcPts val="0"/>
              </a:spcBef>
              <a:spcAft>
                <a:spcPts val="1600"/>
              </a:spcAft>
              <a:buSzPct val="100000"/>
              <a:buChar char="●"/>
            </a:pPr>
            <a:r>
              <a:rPr lang="en" sz="1800" b="1"/>
              <a:t>When Christ (the rock)  allowed himself to be stricken down for our salvation, we gained the ability to freely receive the living water of his Word.</a:t>
            </a:r>
          </a:p>
          <a:p>
            <a:pPr lvl="0" algn="l" rtl="0">
              <a:lnSpc>
                <a:spcPct val="115000"/>
              </a:lnSpc>
              <a:spcBef>
                <a:spcPts val="0"/>
              </a:spcBef>
              <a:spcAft>
                <a:spcPts val="1600"/>
              </a:spcAft>
              <a:buNone/>
            </a:pPr>
            <a:r>
              <a:rPr lang="en" sz="1800" b="1"/>
              <a:t>-</a:t>
            </a:r>
            <a:r>
              <a:rPr lang="en" sz="1800"/>
              <a:t>through speaking with him in prayer and studying his very Words!</a:t>
            </a:r>
          </a:p>
          <a:p>
            <a:pPr lvl="0" algn="l" rtl="0">
              <a:lnSpc>
                <a:spcPct val="115000"/>
              </a:lnSpc>
              <a:spcBef>
                <a:spcPts val="0"/>
              </a:spcBef>
              <a:spcAft>
                <a:spcPts val="1600"/>
              </a:spcAft>
              <a:buNone/>
            </a:pPr>
            <a:r>
              <a:rPr lang="en" sz="1800"/>
              <a:t>-</a:t>
            </a:r>
          </a:p>
        </p:txBody>
      </p:sp>
      <p:sp>
        <p:nvSpPr>
          <p:cNvPr id="112" name="Shape 112"/>
          <p:cNvSpPr txBox="1"/>
          <p:nvPr/>
        </p:nvSpPr>
        <p:spPr>
          <a:xfrm>
            <a:off x="283100" y="4654975"/>
            <a:ext cx="6244199" cy="257700"/>
          </a:xfrm>
          <a:prstGeom prst="rect">
            <a:avLst/>
          </a:prstGeom>
          <a:noFill/>
          <a:ln>
            <a:noFill/>
          </a:ln>
        </p:spPr>
        <p:txBody>
          <a:bodyPr lIns="91425" tIns="91425" rIns="91425" bIns="91425" anchor="ctr" anchorCtr="0">
            <a:noAutofit/>
          </a:bodyPr>
          <a:lstStyle/>
          <a:p>
            <a:pPr lvl="0" rtl="0">
              <a:spcBef>
                <a:spcPts val="0"/>
              </a:spcBef>
              <a:buNone/>
            </a:pPr>
            <a:endParaRPr sz="1200" i="1">
              <a:solidFill>
                <a:schemeClr val="lt2"/>
              </a:solidFill>
              <a:latin typeface="Lato"/>
              <a:ea typeface="Lato"/>
              <a:cs typeface="Lato"/>
              <a:sym typeface="Lato"/>
            </a:endParaRPr>
          </a:p>
        </p:txBody>
      </p:sp>
      <p:pic>
        <p:nvPicPr>
          <p:cNvPr id="113" name="Shape 113"/>
          <p:cNvPicPr preferRelativeResize="0"/>
          <p:nvPr/>
        </p:nvPicPr>
        <p:blipFill>
          <a:blip r:embed="rId3">
            <a:alphaModFix/>
          </a:blip>
          <a:stretch>
            <a:fillRect/>
          </a:stretch>
        </p:blipFill>
        <p:spPr>
          <a:xfrm>
            <a:off x="496725" y="487099"/>
            <a:ext cx="3445024" cy="41678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83103" y="712140"/>
            <a:ext cx="6244199" cy="38354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Char char="●"/>
            </a:pPr>
            <a:r>
              <a:rPr lang="en" sz="3000">
                <a:solidFill>
                  <a:schemeClr val="dk1"/>
                </a:solidFill>
              </a:rPr>
              <a:t>This is crucial to the response we see from the Lord later on when Moses goes against what the Lord told him to do. </a:t>
            </a:r>
          </a:p>
          <a:p>
            <a:pPr lvl="0" rtl="0">
              <a:spcBef>
                <a:spcPts val="0"/>
              </a:spcBef>
              <a:buNone/>
            </a:pPr>
            <a:endParaRPr sz="3000">
              <a:solidFill>
                <a:schemeClr val="dk1"/>
              </a:solidFill>
            </a:endParaRPr>
          </a:p>
          <a:p>
            <a:pPr marL="457200" lvl="0" indent="-419100">
              <a:spcBef>
                <a:spcPts val="0"/>
              </a:spcBef>
              <a:buClr>
                <a:schemeClr val="dk1"/>
              </a:buClr>
              <a:buSzPct val="100000"/>
              <a:buChar char="●"/>
            </a:pPr>
            <a:r>
              <a:rPr lang="en" sz="3000">
                <a:solidFill>
                  <a:schemeClr val="dk1"/>
                </a:solidFill>
              </a:rPr>
              <a:t>Also we see that everything that the Lord does is on </a:t>
            </a:r>
            <a:r>
              <a:rPr lang="en" sz="3000" u="sng">
                <a:solidFill>
                  <a:schemeClr val="dk1"/>
                </a:solidFill>
              </a:rPr>
              <a:t>purpose</a:t>
            </a:r>
            <a:r>
              <a:rPr lang="en" sz="3000">
                <a:solidFill>
                  <a:schemeClr val="dk1"/>
                </a:solidFill>
              </a:rPr>
              <a:t> with a </a:t>
            </a:r>
            <a:r>
              <a:rPr lang="en" sz="3000" u="sng">
                <a:solidFill>
                  <a:schemeClr val="dk1"/>
                </a:solidFill>
              </a:rPr>
              <a:t>purpose.</a:t>
            </a:r>
          </a:p>
          <a:p>
            <a:pPr lvl="0">
              <a:spcBef>
                <a:spcPts val="0"/>
              </a:spcBef>
              <a:buNone/>
            </a:pPr>
            <a:endParaRPr sz="3000" u="sng">
              <a:solidFill>
                <a:schemeClr val="dk1"/>
              </a:solidFill>
            </a:endParaRPr>
          </a:p>
          <a:p>
            <a:pPr lvl="0" rtl="0">
              <a:spcBef>
                <a:spcPts val="0"/>
              </a:spcBef>
              <a:buNone/>
            </a:pPr>
            <a:endParaRPr sz="1800">
              <a:solidFill>
                <a:schemeClr val="dk1"/>
              </a:solidFill>
            </a:endParaRPr>
          </a:p>
        </p:txBody>
      </p:sp>
      <p:sp>
        <p:nvSpPr>
          <p:cNvPr id="119" name="Shape 119"/>
          <p:cNvSpPr txBox="1"/>
          <p:nvPr/>
        </p:nvSpPr>
        <p:spPr>
          <a:xfrm>
            <a:off x="6922912" y="2752902"/>
            <a:ext cx="1929000" cy="2003999"/>
          </a:xfrm>
          <a:prstGeom prst="rect">
            <a:avLst/>
          </a:prstGeom>
          <a:noFill/>
          <a:ln>
            <a:noFill/>
          </a:ln>
        </p:spPr>
        <p:txBody>
          <a:bodyPr lIns="91425" tIns="91425" rIns="91425" bIns="91425" anchor="t" anchorCtr="0">
            <a:noAutofit/>
          </a:bodyPr>
          <a:lstStyle/>
          <a:p>
            <a:pPr lvl="0" rtl="0">
              <a:spcBef>
                <a:spcPts val="0"/>
              </a:spcBef>
              <a:spcAft>
                <a:spcPts val="800"/>
              </a:spcAft>
              <a:buNone/>
            </a:pPr>
            <a:endParaRPr sz="1200" b="1">
              <a:solidFill>
                <a:schemeClr val="dk1"/>
              </a:solidFill>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23"/>
        <p:cNvGrpSpPr/>
        <p:nvPr/>
      </p:nvGrpSpPr>
      <p:grpSpPr>
        <a:xfrm>
          <a:off x="0" y="0"/>
          <a:ext cx="0" cy="0"/>
          <a:chOff x="0" y="0"/>
          <a:chExt cx="0" cy="0"/>
        </a:xfrm>
      </p:grpSpPr>
      <p:sp>
        <p:nvSpPr>
          <p:cNvPr id="124" name="Shape 124"/>
          <p:cNvSpPr/>
          <p:nvPr/>
        </p:nvSpPr>
        <p:spPr>
          <a:xfrm>
            <a:off x="283000" y="297900"/>
            <a:ext cx="4547700" cy="4547700"/>
          </a:xfrm>
          <a:prstGeom prst="rect">
            <a:avLst/>
          </a:prstGeom>
          <a:solidFill>
            <a:srgbClr val="000000">
              <a:alpha val="76920"/>
            </a:srgbClr>
          </a:solidFill>
          <a:ln>
            <a:noFill/>
          </a:ln>
        </p:spPr>
        <p:txBody>
          <a:bodyPr lIns="91425" tIns="91425" rIns="91425" bIns="91425" anchor="ctr" anchorCtr="0">
            <a:noAutofit/>
          </a:bodyPr>
          <a:lstStyle/>
          <a:p>
            <a:pPr lvl="0">
              <a:spcBef>
                <a:spcPts val="0"/>
              </a:spcBef>
              <a:buNone/>
            </a:pPr>
            <a:endParaRPr/>
          </a:p>
        </p:txBody>
      </p:sp>
      <p:sp>
        <p:nvSpPr>
          <p:cNvPr id="125" name="Shape 125"/>
          <p:cNvSpPr txBox="1">
            <a:spLocks noGrp="1"/>
          </p:cNvSpPr>
          <p:nvPr>
            <p:ph type="body" idx="4294967295"/>
          </p:nvPr>
        </p:nvSpPr>
        <p:spPr>
          <a:xfrm>
            <a:off x="481300" y="529650"/>
            <a:ext cx="4151100" cy="4084200"/>
          </a:xfrm>
          <a:prstGeom prst="rect">
            <a:avLst/>
          </a:prstGeom>
        </p:spPr>
        <p:txBody>
          <a:bodyPr lIns="91425" tIns="91425" rIns="91425" bIns="91425" anchor="ctr" anchorCtr="0">
            <a:noAutofit/>
          </a:bodyPr>
          <a:lstStyle/>
          <a:p>
            <a:pPr lvl="0" rtl="0">
              <a:lnSpc>
                <a:spcPct val="100000"/>
              </a:lnSpc>
              <a:spcBef>
                <a:spcPts val="0"/>
              </a:spcBef>
              <a:spcAft>
                <a:spcPts val="1600"/>
              </a:spcAft>
              <a:buNone/>
            </a:pPr>
            <a:r>
              <a:rPr lang="en" sz="2800" b="1" u="sng">
                <a:solidFill>
                  <a:schemeClr val="dk1"/>
                </a:solidFill>
              </a:rPr>
              <a:t>The second strike</a:t>
            </a:r>
          </a:p>
          <a:p>
            <a:pPr lvl="0" rtl="0">
              <a:lnSpc>
                <a:spcPct val="100000"/>
              </a:lnSpc>
              <a:spcBef>
                <a:spcPts val="0"/>
              </a:spcBef>
              <a:spcAft>
                <a:spcPts val="1600"/>
              </a:spcAft>
              <a:buNone/>
            </a:pPr>
            <a:r>
              <a:rPr lang="en">
                <a:solidFill>
                  <a:schemeClr val="dk1"/>
                </a:solidFill>
              </a:rPr>
              <a:t>The second time that Moses goes to God with the water problem it starts off very similarly, and actually looks very promising….. BUT there is a huge difference in the response from Moses. </a:t>
            </a:r>
          </a:p>
        </p:txBody>
      </p:sp>
      <p:pic>
        <p:nvPicPr>
          <p:cNvPr id="126" name="Shape 126"/>
          <p:cNvPicPr preferRelativeResize="0"/>
          <p:nvPr/>
        </p:nvPicPr>
        <p:blipFill>
          <a:blip r:embed="rId3">
            <a:alphaModFix/>
          </a:blip>
          <a:stretch>
            <a:fillRect/>
          </a:stretch>
        </p:blipFill>
        <p:spPr>
          <a:xfrm>
            <a:off x="4983100" y="152400"/>
            <a:ext cx="3500811" cy="4838700"/>
          </a:xfrm>
          <a:prstGeom prst="rect">
            <a:avLst/>
          </a:prstGeom>
          <a:noFill/>
          <a:ln>
            <a:noFill/>
          </a:ln>
        </p:spPr>
      </p:pic>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On-screen Show (16:9)</PresentationFormat>
  <Paragraphs>55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Cambria</vt:lpstr>
      <vt:lpstr>Lato</vt:lpstr>
      <vt:lpstr>Raleway</vt:lpstr>
      <vt:lpstr>swiss-2</vt:lpstr>
      <vt:lpstr>Numbers 20 7-8 Speak to the rock</vt:lpstr>
      <vt:lpstr>Numbers in a nutshell </vt:lpstr>
      <vt:lpstr>Numbers 12:6-8 The Lord spoke to Moses (mouth to mouth)  124 verses that reference the Lord speaking to moses  Not like other prophets where he came to them in dreams.  Exodus 33:11A “ And the Lord spake unto moses face to face,  As a man speaketh unto his friend”   Moses’ time with the Lord was crucial to  the work of the ministry God gave him.  </vt:lpstr>
      <vt:lpstr>EXODUS 17:6 THE FIRST STRIKE  Moses is seeking out the Lord concerning the Israelites complaints about water. God gives him very specific instruction in order to quench the thirst of the people. </vt:lpstr>
      <vt:lpstr>PowerPoint Presentation</vt:lpstr>
      <vt:lpstr>PowerPoint Presentation</vt:lpstr>
      <vt:lpstr>PowerPoint Presentation</vt:lpstr>
      <vt:lpstr>This is crucial to the response we see from the Lord later on when Moses goes against what the Lord told him to do.   Also we see that everything that the Lord does is on purpose with a purpose.  </vt:lpstr>
      <vt:lpstr>PowerPoint Presentation</vt:lpstr>
      <vt:lpstr>PowerPoint Presentation</vt:lpstr>
      <vt:lpstr>Moses’ response  Vs9 “And Moses took the rod from before the Lord, as he had commanded him. Vs10 and Moses and Aaron gathered the congregation together before the rock, and he said unto them, Hear now, ye rebels; must we fetch water out of this rock? Vs11 And Moses lifted up his hand , and with his rod he smote the rock twice: and the water came out abundantly, and the congregation drank, and their beasts also.”</vt:lpstr>
      <vt:lpstr>PowerPoint Presentation</vt:lpstr>
      <vt:lpstr>Key Point #2 Being disobedient comes with consequences that we are not ready for.  </vt:lpstr>
      <vt:lpstr>PowerPoint Presentation</vt:lpstr>
      <vt:lpstr>PowerPoint Presentation</vt:lpstr>
      <vt:lpstr> Key Point #3: Be bold in prayer.</vt:lpstr>
      <vt:lpstr>So practically for 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20 7-8 Speak to the rock</dc:title>
  <dc:creator>LFBI</dc:creator>
  <cp:lastModifiedBy>LFBI</cp:lastModifiedBy>
  <cp:revision>1</cp:revision>
  <dcterms:modified xsi:type="dcterms:W3CDTF">2017-05-28T12:56:12Z</dcterms:modified>
</cp:coreProperties>
</file>