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9" r:id="rId4"/>
    <p:sldId id="260" r:id="rId5"/>
    <p:sldId id="261" r:id="rId6"/>
    <p:sldId id="262" r:id="rId7"/>
    <p:sldId id="269" r:id="rId8"/>
    <p:sldId id="270" r:id="rId9"/>
    <p:sldId id="265" r:id="rId10"/>
    <p:sldId id="267" r:id="rId11"/>
    <p:sldId id="271" r:id="rId12"/>
    <p:sldId id="273" r:id="rId13"/>
    <p:sldId id="279" r:id="rId14"/>
    <p:sldId id="272" r:id="rId15"/>
    <p:sldId id="274" r:id="rId16"/>
    <p:sldId id="275" r:id="rId17"/>
    <p:sldId id="276" r:id="rId18"/>
    <p:sldId id="284" r:id="rId19"/>
    <p:sldId id="285" r:id="rId20"/>
    <p:sldId id="286" r:id="rId21"/>
    <p:sldId id="298" r:id="rId22"/>
    <p:sldId id="287" r:id="rId23"/>
    <p:sldId id="277" r:id="rId24"/>
    <p:sldId id="278" r:id="rId25"/>
    <p:sldId id="283" r:id="rId26"/>
    <p:sldId id="281" r:id="rId27"/>
    <p:sldId id="280" r:id="rId28"/>
    <p:sldId id="288" r:id="rId29"/>
    <p:sldId id="291" r:id="rId30"/>
    <p:sldId id="292" r:id="rId31"/>
    <p:sldId id="294" r:id="rId32"/>
    <p:sldId id="29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72" d="100"/>
          <a:sy n="72" d="100"/>
        </p:scale>
        <p:origin x="5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2/24/2019</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011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2335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420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689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031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410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515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089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565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985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2/24/2019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390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2/24/2019</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2913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A06B3-F9AE-4876-AB45-0199744D6A7E}"/>
              </a:ext>
            </a:extLst>
          </p:cNvPr>
          <p:cNvSpPr>
            <a:spLocks noGrp="1"/>
          </p:cNvSpPr>
          <p:nvPr>
            <p:ph type="ctrTitle"/>
          </p:nvPr>
        </p:nvSpPr>
        <p:spPr>
          <a:xfrm>
            <a:off x="1774423" y="802298"/>
            <a:ext cx="8637073" cy="2378467"/>
          </a:xfrm>
        </p:spPr>
        <p:txBody>
          <a:bodyPr/>
          <a:lstStyle/>
          <a:p>
            <a:r>
              <a:rPr lang="en-US" dirty="0"/>
              <a:t>Mission Critical</a:t>
            </a:r>
          </a:p>
        </p:txBody>
      </p:sp>
      <p:sp>
        <p:nvSpPr>
          <p:cNvPr id="3" name="Subtitle 2">
            <a:extLst>
              <a:ext uri="{FF2B5EF4-FFF2-40B4-BE49-F238E27FC236}">
                <a16:creationId xmlns:a16="http://schemas.microsoft.com/office/drawing/2014/main" id="{CD05E7C6-12CE-4D36-84D6-ACEA57FF103B}"/>
              </a:ext>
            </a:extLst>
          </p:cNvPr>
          <p:cNvSpPr>
            <a:spLocks noGrp="1"/>
          </p:cNvSpPr>
          <p:nvPr>
            <p:ph type="subTitle" idx="1"/>
          </p:nvPr>
        </p:nvSpPr>
        <p:spPr/>
        <p:txBody>
          <a:bodyPr/>
          <a:lstStyle/>
          <a:p>
            <a:r>
              <a:rPr lang="en-US" dirty="0"/>
              <a:t>getting Perspective on the mission of the church</a:t>
            </a:r>
          </a:p>
        </p:txBody>
      </p:sp>
    </p:spTree>
    <p:extLst>
      <p:ext uri="{BB962C8B-B14F-4D97-AF65-F5344CB8AC3E}">
        <p14:creationId xmlns:p14="http://schemas.microsoft.com/office/powerpoint/2010/main" val="2485985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Acts 1:8</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a:xfrm>
            <a:off x="1451579" y="1570748"/>
            <a:ext cx="9291215" cy="3895598"/>
          </a:xfrm>
        </p:spPr>
        <p:txBody>
          <a:bodyPr/>
          <a:lstStyle/>
          <a:p>
            <a:pPr marL="0" indent="0">
              <a:buNone/>
            </a:pPr>
            <a:endParaRPr lang="en-US" sz="2200" b="1" baseline="30000" dirty="0"/>
          </a:p>
          <a:p>
            <a:pPr marL="0" indent="0">
              <a:buNone/>
            </a:pPr>
            <a:r>
              <a:rPr lang="en-US" sz="2400" b="1" baseline="30000" dirty="0">
                <a:latin typeface="Abadi" panose="020B0604020104020204" pitchFamily="34" charset="0"/>
              </a:rPr>
              <a:t>8 </a:t>
            </a:r>
            <a:r>
              <a:rPr lang="en-US" sz="2400" dirty="0">
                <a:latin typeface="Abadi" panose="020B0604020104020204" pitchFamily="34" charset="0"/>
              </a:rPr>
              <a:t>But ye shall receive power, after that the Holy Ghost is come upon you: and ye shall be witnesses unto me both in Jerusalem, and in all Judaea, and in Samaria, and unto the uttermost part of the earth.</a:t>
            </a:r>
          </a:p>
          <a:p>
            <a:endParaRPr lang="en-US" sz="2800" dirty="0"/>
          </a:p>
        </p:txBody>
      </p:sp>
    </p:spTree>
    <p:extLst>
      <p:ext uri="{BB962C8B-B14F-4D97-AF65-F5344CB8AC3E}">
        <p14:creationId xmlns:p14="http://schemas.microsoft.com/office/powerpoint/2010/main" val="1514085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Mission Critical</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a:xfrm>
            <a:off x="1451579" y="1570748"/>
            <a:ext cx="9291215" cy="3895598"/>
          </a:xfrm>
        </p:spPr>
        <p:txBody>
          <a:bodyPr/>
          <a:lstStyle/>
          <a:p>
            <a:pPr marL="0" indent="0">
              <a:buNone/>
            </a:pPr>
            <a:r>
              <a:rPr lang="en-US" dirty="0"/>
              <a:t>Getting Perspective on the Mission of the church</a:t>
            </a:r>
          </a:p>
          <a:p>
            <a:pPr marL="0" indent="0">
              <a:buNone/>
            </a:pPr>
            <a:r>
              <a:rPr lang="en-US" sz="2800" dirty="0"/>
              <a:t>The Call</a:t>
            </a:r>
          </a:p>
          <a:p>
            <a:pPr marL="0" indent="0">
              <a:buNone/>
            </a:pPr>
            <a:endParaRPr lang="en-US" sz="2800" dirty="0"/>
          </a:p>
        </p:txBody>
      </p:sp>
    </p:spTree>
    <p:extLst>
      <p:ext uri="{BB962C8B-B14F-4D97-AF65-F5344CB8AC3E}">
        <p14:creationId xmlns:p14="http://schemas.microsoft.com/office/powerpoint/2010/main" val="763261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Mission Critical</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a:xfrm>
            <a:off x="1451579" y="1570748"/>
            <a:ext cx="9291215" cy="3895598"/>
          </a:xfrm>
        </p:spPr>
        <p:txBody>
          <a:bodyPr/>
          <a:lstStyle/>
          <a:p>
            <a:pPr marL="0" indent="0">
              <a:buNone/>
            </a:pPr>
            <a:r>
              <a:rPr lang="en-US" dirty="0"/>
              <a:t>Getting Perspective on the Mission of the church</a:t>
            </a:r>
          </a:p>
          <a:p>
            <a:pPr marL="0" indent="0">
              <a:buNone/>
            </a:pPr>
            <a:r>
              <a:rPr lang="en-US" sz="2800" dirty="0"/>
              <a:t>The Call</a:t>
            </a:r>
          </a:p>
          <a:p>
            <a:r>
              <a:rPr lang="en-US" sz="2800" dirty="0"/>
              <a:t>The call to missions is not an </a:t>
            </a:r>
            <a:r>
              <a:rPr lang="en-US" sz="2800" u="sng" dirty="0"/>
              <a:t>elective</a:t>
            </a:r>
            <a:r>
              <a:rPr lang="en-US" sz="2800" dirty="0"/>
              <a:t> for the believer.</a:t>
            </a:r>
          </a:p>
          <a:p>
            <a:pPr marL="0" indent="0">
              <a:buNone/>
            </a:pPr>
            <a:endParaRPr lang="en-US" sz="2800" dirty="0"/>
          </a:p>
        </p:txBody>
      </p:sp>
    </p:spTree>
    <p:extLst>
      <p:ext uri="{BB962C8B-B14F-4D97-AF65-F5344CB8AC3E}">
        <p14:creationId xmlns:p14="http://schemas.microsoft.com/office/powerpoint/2010/main" val="2618126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3823-F5DF-4C4A-BC2B-D3BD9049E7A5}"/>
              </a:ext>
            </a:extLst>
          </p:cNvPr>
          <p:cNvSpPr>
            <a:spLocks noGrp="1"/>
          </p:cNvSpPr>
          <p:nvPr>
            <p:ph type="title"/>
          </p:nvPr>
        </p:nvSpPr>
        <p:spPr/>
        <p:txBody>
          <a:bodyPr/>
          <a:lstStyle/>
          <a:p>
            <a:endParaRPr lang="en-US"/>
          </a:p>
        </p:txBody>
      </p:sp>
      <p:pic>
        <p:nvPicPr>
          <p:cNvPr id="4" name="Content Placeholder 3" descr="Image may contain: one or more people">
            <a:extLst>
              <a:ext uri="{FF2B5EF4-FFF2-40B4-BE49-F238E27FC236}">
                <a16:creationId xmlns:a16="http://schemas.microsoft.com/office/drawing/2014/main" id="{8B8C79B4-55D3-4C14-8517-8572F648419D}"/>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14025" t="31250" r="6160" b="28185"/>
          <a:stretch/>
        </p:blipFill>
        <p:spPr bwMode="auto">
          <a:xfrm>
            <a:off x="1239768" y="572201"/>
            <a:ext cx="9615225" cy="48935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8210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Mission Critical</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a:xfrm>
            <a:off x="1451579" y="1570748"/>
            <a:ext cx="9291215" cy="3895598"/>
          </a:xfrm>
        </p:spPr>
        <p:txBody>
          <a:bodyPr/>
          <a:lstStyle/>
          <a:p>
            <a:pPr marL="0" indent="0">
              <a:buNone/>
            </a:pPr>
            <a:r>
              <a:rPr lang="en-US" dirty="0"/>
              <a:t>Getting Perspective on the Mission of the church</a:t>
            </a:r>
          </a:p>
          <a:p>
            <a:pPr marL="0" indent="0">
              <a:buNone/>
            </a:pPr>
            <a:r>
              <a:rPr lang="en-US" sz="2800" dirty="0"/>
              <a:t>The Call</a:t>
            </a:r>
          </a:p>
          <a:p>
            <a:r>
              <a:rPr lang="en-US" sz="2800" dirty="0"/>
              <a:t>The call to missions is not an </a:t>
            </a:r>
            <a:r>
              <a:rPr lang="en-US" sz="2800" u="sng" dirty="0"/>
              <a:t>elective</a:t>
            </a:r>
            <a:r>
              <a:rPr lang="en-US" sz="2800" dirty="0"/>
              <a:t> for the believer.</a:t>
            </a:r>
          </a:p>
          <a:p>
            <a:r>
              <a:rPr lang="en-US" sz="2800" dirty="0"/>
              <a:t>The work of missions is not </a:t>
            </a:r>
            <a:r>
              <a:rPr lang="en-US" sz="2800" u="sng" dirty="0"/>
              <a:t>easy</a:t>
            </a:r>
            <a:r>
              <a:rPr lang="en-US" sz="2800" dirty="0"/>
              <a:t>.</a:t>
            </a:r>
          </a:p>
          <a:p>
            <a:pPr marL="0" indent="0">
              <a:buNone/>
            </a:pPr>
            <a:endParaRPr lang="en-US" sz="2800" dirty="0"/>
          </a:p>
        </p:txBody>
      </p:sp>
    </p:spTree>
    <p:extLst>
      <p:ext uri="{BB962C8B-B14F-4D97-AF65-F5344CB8AC3E}">
        <p14:creationId xmlns:p14="http://schemas.microsoft.com/office/powerpoint/2010/main" val="3042261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Mission Critical</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a:xfrm>
            <a:off x="1451579" y="1570748"/>
            <a:ext cx="9291215" cy="3895598"/>
          </a:xfrm>
        </p:spPr>
        <p:txBody>
          <a:bodyPr/>
          <a:lstStyle/>
          <a:p>
            <a:pPr marL="0" indent="0">
              <a:buNone/>
            </a:pPr>
            <a:r>
              <a:rPr lang="en-US" dirty="0"/>
              <a:t>Getting Perspective on the Mission of the church</a:t>
            </a:r>
          </a:p>
          <a:p>
            <a:pPr marL="0" indent="0">
              <a:buNone/>
            </a:pPr>
            <a:r>
              <a:rPr lang="en-US" sz="2800" dirty="0"/>
              <a:t>The Call</a:t>
            </a:r>
          </a:p>
          <a:p>
            <a:r>
              <a:rPr lang="en-US" sz="2800" dirty="0"/>
              <a:t>The call to missions is not an </a:t>
            </a:r>
            <a:r>
              <a:rPr lang="en-US" sz="2800" u="sng" dirty="0"/>
              <a:t>elective</a:t>
            </a:r>
            <a:r>
              <a:rPr lang="en-US" sz="2800" dirty="0"/>
              <a:t> for the believer.</a:t>
            </a:r>
          </a:p>
          <a:p>
            <a:r>
              <a:rPr lang="en-US" sz="2800" dirty="0"/>
              <a:t>The work of missions is not </a:t>
            </a:r>
            <a:r>
              <a:rPr lang="en-US" sz="2800" u="sng" dirty="0"/>
              <a:t>easy</a:t>
            </a:r>
            <a:r>
              <a:rPr lang="en-US" sz="2800" dirty="0"/>
              <a:t>.</a:t>
            </a:r>
          </a:p>
          <a:p>
            <a:r>
              <a:rPr lang="en-US" sz="2800" dirty="0"/>
              <a:t>To succeed at missions, the church must </a:t>
            </a:r>
            <a:r>
              <a:rPr lang="en-US" sz="2800" u="sng" dirty="0"/>
              <a:t>execute</a:t>
            </a:r>
            <a:r>
              <a:rPr lang="en-US" sz="2800" dirty="0"/>
              <a:t>.</a:t>
            </a:r>
          </a:p>
          <a:p>
            <a:pPr marL="0" indent="0">
              <a:buNone/>
            </a:pPr>
            <a:endParaRPr lang="en-US" sz="2800" dirty="0"/>
          </a:p>
        </p:txBody>
      </p:sp>
    </p:spTree>
    <p:extLst>
      <p:ext uri="{BB962C8B-B14F-4D97-AF65-F5344CB8AC3E}">
        <p14:creationId xmlns:p14="http://schemas.microsoft.com/office/powerpoint/2010/main" val="3327285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Mission Critical</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a:xfrm>
            <a:off x="1451579" y="1570748"/>
            <a:ext cx="9291215" cy="3895598"/>
          </a:xfrm>
        </p:spPr>
        <p:txBody>
          <a:bodyPr/>
          <a:lstStyle/>
          <a:p>
            <a:pPr marL="0" indent="0">
              <a:buNone/>
            </a:pPr>
            <a:r>
              <a:rPr lang="en-US" dirty="0"/>
              <a:t>Getting Perspective on the Mission of the church</a:t>
            </a:r>
          </a:p>
          <a:p>
            <a:pPr marL="0" indent="0">
              <a:buNone/>
            </a:pPr>
            <a:r>
              <a:rPr lang="en-US" sz="2800" dirty="0"/>
              <a:t>Our Call</a:t>
            </a:r>
          </a:p>
          <a:p>
            <a:pPr marL="0" indent="0">
              <a:buNone/>
            </a:pPr>
            <a:endParaRPr lang="en-US" sz="2800" dirty="0"/>
          </a:p>
          <a:p>
            <a:pPr marL="0" indent="0" algn="ctr">
              <a:buNone/>
            </a:pPr>
            <a:r>
              <a:rPr lang="en-US" sz="2800" dirty="0"/>
              <a:t>“How do I know God has called me to Boston?”</a:t>
            </a:r>
          </a:p>
        </p:txBody>
      </p:sp>
    </p:spTree>
    <p:extLst>
      <p:ext uri="{BB962C8B-B14F-4D97-AF65-F5344CB8AC3E}">
        <p14:creationId xmlns:p14="http://schemas.microsoft.com/office/powerpoint/2010/main" val="2448617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Mission Critical</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a:xfrm>
            <a:off x="1451579" y="1570748"/>
            <a:ext cx="9291215" cy="3895598"/>
          </a:xfrm>
        </p:spPr>
        <p:txBody>
          <a:bodyPr/>
          <a:lstStyle/>
          <a:p>
            <a:pPr marL="0" indent="0">
              <a:buNone/>
            </a:pPr>
            <a:r>
              <a:rPr lang="en-US" dirty="0"/>
              <a:t>Getting Perspective on the Mission of the church</a:t>
            </a:r>
          </a:p>
          <a:p>
            <a:pPr marL="0" indent="0">
              <a:buNone/>
            </a:pPr>
            <a:r>
              <a:rPr lang="en-US" sz="2800" dirty="0"/>
              <a:t>Our Call</a:t>
            </a:r>
          </a:p>
          <a:p>
            <a:pPr marL="0" indent="0" algn="ctr">
              <a:buNone/>
            </a:pPr>
            <a:endParaRPr lang="en-US" sz="2800" dirty="0"/>
          </a:p>
          <a:p>
            <a:pPr marL="0" indent="0" algn="ctr">
              <a:buNone/>
            </a:pPr>
            <a:r>
              <a:rPr lang="en-US" sz="2800" dirty="0"/>
              <a:t>Boston</a:t>
            </a:r>
          </a:p>
        </p:txBody>
      </p:sp>
    </p:spTree>
    <p:extLst>
      <p:ext uri="{BB962C8B-B14F-4D97-AF65-F5344CB8AC3E}">
        <p14:creationId xmlns:p14="http://schemas.microsoft.com/office/powerpoint/2010/main" val="1887990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BFBC-4404-4EB5-B7E9-303FAB3E566C}"/>
              </a:ext>
            </a:extLst>
          </p:cNvPr>
          <p:cNvSpPr>
            <a:spLocks noGrp="1"/>
          </p:cNvSpPr>
          <p:nvPr>
            <p:ph type="title"/>
          </p:nvPr>
        </p:nvSpPr>
        <p:spPr/>
        <p:txBody>
          <a:bodyPr/>
          <a:lstStyle/>
          <a:p>
            <a:endParaRPr lang="en-US"/>
          </a:p>
        </p:txBody>
      </p:sp>
      <p:pic>
        <p:nvPicPr>
          <p:cNvPr id="3074" name="Picture 2" descr="Image result for boston city">
            <a:extLst>
              <a:ext uri="{FF2B5EF4-FFF2-40B4-BE49-F238E27FC236}">
                <a16:creationId xmlns:a16="http://schemas.microsoft.com/office/drawing/2014/main" id="{8D0665A9-EE1C-4B16-BB8F-3B19A569F8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2243" y="542233"/>
            <a:ext cx="9167513" cy="523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657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1B520-E4DF-4BCF-BE77-061331934C48}"/>
              </a:ext>
            </a:extLst>
          </p:cNvPr>
          <p:cNvSpPr>
            <a:spLocks noGrp="1"/>
          </p:cNvSpPr>
          <p:nvPr>
            <p:ph type="title"/>
          </p:nvPr>
        </p:nvSpPr>
        <p:spPr/>
        <p:txBody>
          <a:bodyPr/>
          <a:lstStyle/>
          <a:p>
            <a:endParaRPr lang="en-US"/>
          </a:p>
        </p:txBody>
      </p:sp>
      <p:pic>
        <p:nvPicPr>
          <p:cNvPr id="4098" name="Picture 2" descr="Image result for boston city">
            <a:extLst>
              <a:ext uri="{FF2B5EF4-FFF2-40B4-BE49-F238E27FC236}">
                <a16:creationId xmlns:a16="http://schemas.microsoft.com/office/drawing/2014/main" id="{296ACA74-182D-4447-A3AD-B25AA5B489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1123" y="804519"/>
            <a:ext cx="8616549" cy="4540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233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Mission Critical</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p:txBody>
          <a:bodyPr/>
          <a:lstStyle/>
          <a:p>
            <a:pPr marL="0" indent="0">
              <a:buNone/>
            </a:pPr>
            <a:r>
              <a:rPr lang="en-US" dirty="0"/>
              <a:t>Getting Perspective on the Mission of the church</a:t>
            </a:r>
          </a:p>
          <a:p>
            <a:pPr marL="0" indent="0">
              <a:buNone/>
            </a:pPr>
            <a:endParaRPr lang="en-US" dirty="0"/>
          </a:p>
        </p:txBody>
      </p:sp>
    </p:spTree>
    <p:extLst>
      <p:ext uri="{BB962C8B-B14F-4D97-AF65-F5344CB8AC3E}">
        <p14:creationId xmlns:p14="http://schemas.microsoft.com/office/powerpoint/2010/main" val="2184412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B0B4-12F1-4168-8DC2-085DCEA7884F}"/>
              </a:ext>
            </a:extLst>
          </p:cNvPr>
          <p:cNvSpPr>
            <a:spLocks noGrp="1"/>
          </p:cNvSpPr>
          <p:nvPr>
            <p:ph type="title"/>
          </p:nvPr>
        </p:nvSpPr>
        <p:spPr/>
        <p:txBody>
          <a:bodyPr/>
          <a:lstStyle/>
          <a:p>
            <a:endParaRPr lang="en-US"/>
          </a:p>
        </p:txBody>
      </p:sp>
      <p:pic>
        <p:nvPicPr>
          <p:cNvPr id="5122" name="Picture 2" descr="Image result for boston city">
            <a:extLst>
              <a:ext uri="{FF2B5EF4-FFF2-40B4-BE49-F238E27FC236}">
                <a16:creationId xmlns:a16="http://schemas.microsoft.com/office/drawing/2014/main" id="{B39CCD05-F49C-444B-93B0-7D51FDCFE3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1213" y="876074"/>
            <a:ext cx="8487920" cy="477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704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Mission Critical</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a:xfrm>
            <a:off x="1451579" y="1570748"/>
            <a:ext cx="9291215" cy="3895598"/>
          </a:xfrm>
        </p:spPr>
        <p:txBody>
          <a:bodyPr/>
          <a:lstStyle/>
          <a:p>
            <a:pPr marL="0" indent="0">
              <a:buNone/>
            </a:pPr>
            <a:r>
              <a:rPr lang="en-US" dirty="0"/>
              <a:t>Getting Perspective on the Mission of the church</a:t>
            </a:r>
          </a:p>
          <a:p>
            <a:pPr marL="0" indent="0">
              <a:buNone/>
            </a:pPr>
            <a:r>
              <a:rPr lang="en-US" sz="2800" dirty="0"/>
              <a:t>Our Call</a:t>
            </a:r>
          </a:p>
          <a:p>
            <a:pPr marL="0" indent="0" algn="ctr">
              <a:buNone/>
            </a:pPr>
            <a:r>
              <a:rPr lang="en-US" sz="2800" dirty="0"/>
              <a:t>Boston Students – 50 mile radius</a:t>
            </a:r>
          </a:p>
          <a:p>
            <a:pPr marL="0" indent="0" algn="ctr">
              <a:buNone/>
            </a:pPr>
            <a:r>
              <a:rPr lang="en-US" sz="2800" dirty="0"/>
              <a:t>50+ colleges</a:t>
            </a:r>
          </a:p>
          <a:p>
            <a:pPr marL="0" indent="0" algn="ctr">
              <a:buNone/>
            </a:pPr>
            <a:r>
              <a:rPr lang="en-US" sz="2800" dirty="0"/>
              <a:t>260,000+ college students</a:t>
            </a:r>
          </a:p>
          <a:p>
            <a:pPr marL="0" indent="0" algn="ctr">
              <a:buNone/>
            </a:pPr>
            <a:r>
              <a:rPr lang="en-US" sz="2800" dirty="0"/>
              <a:t>60,000+ international students</a:t>
            </a:r>
          </a:p>
          <a:p>
            <a:pPr marL="0" indent="0">
              <a:buNone/>
            </a:pPr>
            <a:endParaRPr lang="en-US" sz="2800" dirty="0"/>
          </a:p>
        </p:txBody>
      </p:sp>
    </p:spTree>
    <p:extLst>
      <p:ext uri="{BB962C8B-B14F-4D97-AF65-F5344CB8AC3E}">
        <p14:creationId xmlns:p14="http://schemas.microsoft.com/office/powerpoint/2010/main" val="4116899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500EF-EDAB-4588-99C9-6B89B13F5AF3}"/>
              </a:ext>
            </a:extLst>
          </p:cNvPr>
          <p:cNvSpPr>
            <a:spLocks noGrp="1"/>
          </p:cNvSpPr>
          <p:nvPr>
            <p:ph type="title"/>
          </p:nvPr>
        </p:nvSpPr>
        <p:spPr/>
        <p:txBody>
          <a:bodyPr/>
          <a:lstStyle/>
          <a:p>
            <a:endParaRPr lang="en-US"/>
          </a:p>
        </p:txBody>
      </p:sp>
      <p:pic>
        <p:nvPicPr>
          <p:cNvPr id="6146" name="Picture 2" descr="Image result for commonwealth ave">
            <a:extLst>
              <a:ext uri="{FF2B5EF4-FFF2-40B4-BE49-F238E27FC236}">
                <a16:creationId xmlns:a16="http://schemas.microsoft.com/office/drawing/2014/main" id="{353DCB7E-613A-498F-84F5-A5B5250325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3181" y="804519"/>
            <a:ext cx="5849111" cy="478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378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err="1"/>
              <a:t>Eze</a:t>
            </a:r>
            <a:r>
              <a:rPr lang="en-US" dirty="0"/>
              <a:t>. 22:30</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a:xfrm>
            <a:off x="1451579" y="1570748"/>
            <a:ext cx="9291215" cy="3895598"/>
          </a:xfrm>
        </p:spPr>
        <p:txBody>
          <a:bodyPr>
            <a:normAutofit/>
          </a:bodyPr>
          <a:lstStyle/>
          <a:p>
            <a:pPr marL="0" indent="0">
              <a:buNone/>
            </a:pPr>
            <a:endParaRPr lang="en-US" sz="2800" b="1" baseline="30000" dirty="0">
              <a:latin typeface="Abadi" panose="020B0604020104020204" pitchFamily="34" charset="0"/>
            </a:endParaRPr>
          </a:p>
          <a:p>
            <a:pPr marL="0" indent="0">
              <a:buNone/>
            </a:pPr>
            <a:r>
              <a:rPr lang="en-US" sz="2800" b="1" baseline="30000" dirty="0">
                <a:latin typeface="Abadi" panose="020B0604020104020204" pitchFamily="34" charset="0"/>
              </a:rPr>
              <a:t>30 </a:t>
            </a:r>
            <a:r>
              <a:rPr lang="en-US" sz="2800" dirty="0">
                <a:latin typeface="Abadi" panose="020B0604020104020204" pitchFamily="34" charset="0"/>
              </a:rPr>
              <a:t>And I sought for a man among them, that should make up the hedge, and stand in the gap before me for the land, that I should not destroy it: but I found none.</a:t>
            </a:r>
          </a:p>
        </p:txBody>
      </p:sp>
    </p:spTree>
    <p:extLst>
      <p:ext uri="{BB962C8B-B14F-4D97-AF65-F5344CB8AC3E}">
        <p14:creationId xmlns:p14="http://schemas.microsoft.com/office/powerpoint/2010/main" val="1970665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Rom. 10:13, 14, 17</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a:xfrm>
            <a:off x="1451579" y="1570748"/>
            <a:ext cx="9291215" cy="3895598"/>
          </a:xfrm>
        </p:spPr>
        <p:txBody>
          <a:bodyPr>
            <a:normAutofit fontScale="70000" lnSpcReduction="20000"/>
          </a:bodyPr>
          <a:lstStyle/>
          <a:p>
            <a:pPr marL="0" indent="0">
              <a:buNone/>
            </a:pPr>
            <a:endParaRPr lang="en-US" sz="3000" b="1" baseline="30000" dirty="0"/>
          </a:p>
          <a:p>
            <a:pPr marL="0" indent="0">
              <a:buNone/>
            </a:pPr>
            <a:r>
              <a:rPr lang="en-US" sz="3400" b="1" baseline="30000" dirty="0">
                <a:latin typeface="Abadi" panose="020B0604020104020204" pitchFamily="34" charset="0"/>
              </a:rPr>
              <a:t>13 </a:t>
            </a:r>
            <a:r>
              <a:rPr lang="en-US" sz="3400" dirty="0">
                <a:latin typeface="Abadi" panose="020B0604020104020204" pitchFamily="34" charset="0"/>
              </a:rPr>
              <a:t>For whosoever shall call upon the name of the Lord shall be saved.</a:t>
            </a:r>
          </a:p>
          <a:p>
            <a:pPr marL="0" indent="0">
              <a:buNone/>
            </a:pPr>
            <a:r>
              <a:rPr lang="en-US" sz="3400" b="1" baseline="30000" dirty="0">
                <a:latin typeface="Abadi" panose="020B0604020104020204" pitchFamily="34" charset="0"/>
              </a:rPr>
              <a:t>14 </a:t>
            </a:r>
            <a:r>
              <a:rPr lang="en-US" sz="3400" dirty="0">
                <a:latin typeface="Abadi" panose="020B0604020104020204" pitchFamily="34" charset="0"/>
              </a:rPr>
              <a:t>How then shall they call on him in whom they have not believed? and how shall they believe in him of whom they have not heard? and how shall they hear without a preacher?</a:t>
            </a:r>
          </a:p>
          <a:p>
            <a:pPr marL="0" indent="0">
              <a:buNone/>
            </a:pPr>
            <a:r>
              <a:rPr lang="en-US" sz="3400" dirty="0">
                <a:latin typeface="Abadi" panose="020B0604020104020204" pitchFamily="34" charset="0"/>
              </a:rPr>
              <a:t>…</a:t>
            </a:r>
          </a:p>
          <a:p>
            <a:pPr marL="0" indent="0">
              <a:buNone/>
            </a:pPr>
            <a:r>
              <a:rPr lang="en-US" sz="3400" b="1" baseline="30000" dirty="0">
                <a:latin typeface="Abadi" panose="020B0604020104020204" pitchFamily="34" charset="0"/>
              </a:rPr>
              <a:t>17 </a:t>
            </a:r>
            <a:r>
              <a:rPr lang="en-US" sz="3400" dirty="0">
                <a:latin typeface="Abadi" panose="020B0604020104020204" pitchFamily="34" charset="0"/>
              </a:rPr>
              <a:t>So then faith cometh by hearing, and hearing by the word of God.</a:t>
            </a:r>
          </a:p>
        </p:txBody>
      </p:sp>
    </p:spTree>
    <p:extLst>
      <p:ext uri="{BB962C8B-B14F-4D97-AF65-F5344CB8AC3E}">
        <p14:creationId xmlns:p14="http://schemas.microsoft.com/office/powerpoint/2010/main" val="2436721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Mission Critical</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a:xfrm>
            <a:off x="1451579" y="1570748"/>
            <a:ext cx="9291215" cy="3895598"/>
          </a:xfrm>
        </p:spPr>
        <p:txBody>
          <a:bodyPr/>
          <a:lstStyle/>
          <a:p>
            <a:pPr marL="0" indent="0">
              <a:buNone/>
            </a:pPr>
            <a:r>
              <a:rPr lang="en-US" dirty="0"/>
              <a:t>Getting Perspective on the Mission of the church</a:t>
            </a:r>
          </a:p>
          <a:p>
            <a:pPr marL="0" indent="0">
              <a:buNone/>
            </a:pPr>
            <a:r>
              <a:rPr lang="en-US" sz="2800" dirty="0"/>
              <a:t>Your Call</a:t>
            </a:r>
          </a:p>
          <a:p>
            <a:r>
              <a:rPr lang="en-US" sz="2800" dirty="0"/>
              <a:t>Decide - Philosophical buy-in</a:t>
            </a:r>
          </a:p>
          <a:p>
            <a:r>
              <a:rPr lang="en-US" sz="2800" dirty="0"/>
              <a:t>Do – Develop a Testimony of God’s leading</a:t>
            </a:r>
          </a:p>
        </p:txBody>
      </p:sp>
    </p:spTree>
    <p:extLst>
      <p:ext uri="{BB962C8B-B14F-4D97-AF65-F5344CB8AC3E}">
        <p14:creationId xmlns:p14="http://schemas.microsoft.com/office/powerpoint/2010/main" val="1079174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9" name="Picture 72">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030" name="Straight Connector 74">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D276E9-B576-4A71-8D5E-9445349FB2E5}"/>
              </a:ext>
            </a:extLst>
          </p:cNvPr>
          <p:cNvSpPr>
            <a:spLocks noGrp="1"/>
          </p:cNvSpPr>
          <p:nvPr>
            <p:ph type="title"/>
          </p:nvPr>
        </p:nvSpPr>
        <p:spPr>
          <a:xfrm>
            <a:off x="1776729" y="4459039"/>
            <a:ext cx="8643011" cy="551528"/>
          </a:xfrm>
        </p:spPr>
        <p:txBody>
          <a:bodyPr vert="horz" lIns="91440" tIns="45720" rIns="91440" bIns="0" rtlCol="0" anchor="b">
            <a:normAutofit/>
          </a:bodyPr>
          <a:lstStyle/>
          <a:p>
            <a:endParaRPr lang="en-US" sz="3600"/>
          </a:p>
        </p:txBody>
      </p:sp>
      <p:pic>
        <p:nvPicPr>
          <p:cNvPr id="1026" name="Picture 2" descr="St Paul's Cathedral London.jpg">
            <a:extLst>
              <a:ext uri="{FF2B5EF4-FFF2-40B4-BE49-F238E27FC236}">
                <a16:creationId xmlns:a16="http://schemas.microsoft.com/office/drawing/2014/main" id="{77AADFDB-00E4-47E0-891E-3C56D166F94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66115" y="941286"/>
            <a:ext cx="9040572" cy="4606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819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3" name="Straight Connector 12">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4CDF681-0447-444C-98EB-191BEDA8E612}"/>
              </a:ext>
            </a:extLst>
          </p:cNvPr>
          <p:cNvSpPr>
            <a:spLocks noGrp="1"/>
          </p:cNvSpPr>
          <p:nvPr>
            <p:ph type="title"/>
          </p:nvPr>
        </p:nvSpPr>
        <p:spPr>
          <a:xfrm>
            <a:off x="1776729" y="4459039"/>
            <a:ext cx="8643011" cy="551528"/>
          </a:xfrm>
        </p:spPr>
        <p:txBody>
          <a:bodyPr vert="horz" lIns="91440" tIns="45720" rIns="91440" bIns="0" rtlCol="0" anchor="b">
            <a:normAutofit/>
          </a:bodyPr>
          <a:lstStyle/>
          <a:p>
            <a:endParaRPr lang="en-US" sz="3600"/>
          </a:p>
        </p:txBody>
      </p:sp>
      <p:pic>
        <p:nvPicPr>
          <p:cNvPr id="4" name="Content Placeholder 3" descr="Image may contain: text">
            <a:extLst>
              <a:ext uri="{FF2B5EF4-FFF2-40B4-BE49-F238E27FC236}">
                <a16:creationId xmlns:a16="http://schemas.microsoft.com/office/drawing/2014/main" id="{7A3381C1-F87F-4CA1-AE69-FA30C84F8BF6}"/>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91826" y="643992"/>
            <a:ext cx="8206819" cy="4472160"/>
          </a:xfrm>
          <a:prstGeom prst="rect">
            <a:avLst/>
          </a:prstGeom>
          <a:noFill/>
        </p:spPr>
      </p:pic>
    </p:spTree>
    <p:extLst>
      <p:ext uri="{BB962C8B-B14F-4D97-AF65-F5344CB8AC3E}">
        <p14:creationId xmlns:p14="http://schemas.microsoft.com/office/powerpoint/2010/main" val="2998316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Mission Critical</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a:xfrm>
            <a:off x="1451579" y="1570748"/>
            <a:ext cx="9291215" cy="3895598"/>
          </a:xfrm>
        </p:spPr>
        <p:txBody>
          <a:bodyPr/>
          <a:lstStyle/>
          <a:p>
            <a:pPr marL="0" indent="0">
              <a:buNone/>
            </a:pPr>
            <a:r>
              <a:rPr lang="en-US" dirty="0"/>
              <a:t>Getting Perspective on the Mission of the church</a:t>
            </a:r>
          </a:p>
          <a:p>
            <a:pPr marL="0" indent="0">
              <a:buNone/>
            </a:pPr>
            <a:r>
              <a:rPr lang="en-US" sz="2800" dirty="0"/>
              <a:t>Your Call</a:t>
            </a:r>
          </a:p>
          <a:p>
            <a:r>
              <a:rPr lang="en-US" sz="2800" dirty="0"/>
              <a:t>Decide - Philosophical buy-in</a:t>
            </a:r>
          </a:p>
          <a:p>
            <a:r>
              <a:rPr lang="en-US" sz="2800" dirty="0"/>
              <a:t>Do – Develop a Testimony of God’s leading</a:t>
            </a:r>
          </a:p>
          <a:p>
            <a:pPr lvl="1"/>
            <a:r>
              <a:rPr lang="en-US" sz="2600" dirty="0"/>
              <a:t>Pray, Prepare, Give, Go</a:t>
            </a:r>
          </a:p>
        </p:txBody>
      </p:sp>
    </p:spTree>
    <p:extLst>
      <p:ext uri="{BB962C8B-B14F-4D97-AF65-F5344CB8AC3E}">
        <p14:creationId xmlns:p14="http://schemas.microsoft.com/office/powerpoint/2010/main" val="1543952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Mission Critical</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a:xfrm>
            <a:off x="1451579" y="1570748"/>
            <a:ext cx="9291215" cy="3895598"/>
          </a:xfrm>
        </p:spPr>
        <p:txBody>
          <a:bodyPr/>
          <a:lstStyle/>
          <a:p>
            <a:pPr marL="0" indent="0">
              <a:buNone/>
            </a:pPr>
            <a:r>
              <a:rPr lang="en-US" dirty="0"/>
              <a:t>Getting Perspective on the Mission of the church</a:t>
            </a:r>
          </a:p>
          <a:p>
            <a:pPr marL="0" indent="0">
              <a:buNone/>
            </a:pPr>
            <a:r>
              <a:rPr lang="en-US" sz="2800" dirty="0"/>
              <a:t>Your Call</a:t>
            </a:r>
          </a:p>
          <a:p>
            <a:r>
              <a:rPr lang="en-US" sz="2800" dirty="0"/>
              <a:t>Pray for Boston</a:t>
            </a:r>
          </a:p>
          <a:p>
            <a:pPr lvl="1"/>
            <a:r>
              <a:rPr lang="en-US" sz="2400" dirty="0"/>
              <a:t>For a team to be called out by the Lord</a:t>
            </a:r>
          </a:p>
          <a:p>
            <a:pPr lvl="1"/>
            <a:r>
              <a:rPr lang="en-US" sz="2400" dirty="0"/>
              <a:t>For provision of resources, jobs, housing</a:t>
            </a:r>
          </a:p>
          <a:p>
            <a:pPr lvl="1"/>
            <a:r>
              <a:rPr lang="en-US" sz="2400" dirty="0"/>
              <a:t>For open doors to share the gospel, start Bible studies</a:t>
            </a:r>
          </a:p>
          <a:p>
            <a:pPr lvl="1"/>
            <a:r>
              <a:rPr lang="en-US" sz="2400" dirty="0"/>
              <a:t>For protection from the enemy</a:t>
            </a:r>
          </a:p>
          <a:p>
            <a:pPr lvl="1"/>
            <a:endParaRPr lang="en-US" sz="2400" dirty="0"/>
          </a:p>
        </p:txBody>
      </p:sp>
    </p:spTree>
    <p:extLst>
      <p:ext uri="{BB962C8B-B14F-4D97-AF65-F5344CB8AC3E}">
        <p14:creationId xmlns:p14="http://schemas.microsoft.com/office/powerpoint/2010/main" val="1150311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Mission Critical</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p:txBody>
          <a:bodyPr/>
          <a:lstStyle/>
          <a:p>
            <a:pPr marL="0" indent="0">
              <a:buNone/>
            </a:pPr>
            <a:r>
              <a:rPr lang="en-US" dirty="0"/>
              <a:t>Getting Perspective on the Mission of the church</a:t>
            </a:r>
          </a:p>
          <a:p>
            <a:pPr marL="0" indent="0">
              <a:buNone/>
            </a:pPr>
            <a:endParaRPr lang="en-US" dirty="0"/>
          </a:p>
          <a:p>
            <a:pPr lvl="1"/>
            <a:r>
              <a:rPr lang="en-US" sz="2800" dirty="0"/>
              <a:t>The Call - Philosophical</a:t>
            </a:r>
          </a:p>
        </p:txBody>
      </p:sp>
    </p:spTree>
    <p:extLst>
      <p:ext uri="{BB962C8B-B14F-4D97-AF65-F5344CB8AC3E}">
        <p14:creationId xmlns:p14="http://schemas.microsoft.com/office/powerpoint/2010/main" val="794103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Mission Critical</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a:xfrm>
            <a:off x="1451579" y="1570748"/>
            <a:ext cx="9291215" cy="3895598"/>
          </a:xfrm>
        </p:spPr>
        <p:txBody>
          <a:bodyPr/>
          <a:lstStyle/>
          <a:p>
            <a:pPr marL="0" indent="0">
              <a:buNone/>
            </a:pPr>
            <a:r>
              <a:rPr lang="en-US" dirty="0"/>
              <a:t>Getting Perspective on the Mission of the church</a:t>
            </a:r>
          </a:p>
          <a:p>
            <a:pPr marL="0" indent="0">
              <a:buNone/>
            </a:pPr>
            <a:r>
              <a:rPr lang="en-US" sz="2800" dirty="0"/>
              <a:t>Your Call</a:t>
            </a:r>
          </a:p>
          <a:p>
            <a:r>
              <a:rPr lang="en-US" sz="2800" dirty="0"/>
              <a:t>Prepare</a:t>
            </a:r>
          </a:p>
          <a:p>
            <a:pPr lvl="1"/>
            <a:r>
              <a:rPr lang="en-US" sz="2400" dirty="0"/>
              <a:t>Get saved</a:t>
            </a:r>
          </a:p>
          <a:p>
            <a:pPr lvl="1"/>
            <a:r>
              <a:rPr lang="en-US" sz="2400" dirty="0"/>
              <a:t>Get involved in your church – Bible Studies, Discipleship, LFBI</a:t>
            </a:r>
          </a:p>
          <a:p>
            <a:pPr lvl="1"/>
            <a:r>
              <a:rPr lang="en-US" sz="2400" dirty="0"/>
              <a:t>Trust the Lord</a:t>
            </a:r>
          </a:p>
        </p:txBody>
      </p:sp>
    </p:spTree>
    <p:extLst>
      <p:ext uri="{BB962C8B-B14F-4D97-AF65-F5344CB8AC3E}">
        <p14:creationId xmlns:p14="http://schemas.microsoft.com/office/powerpoint/2010/main" val="950539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Mission Critical</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a:xfrm>
            <a:off x="1451579" y="1570748"/>
            <a:ext cx="9291215" cy="3895598"/>
          </a:xfrm>
        </p:spPr>
        <p:txBody>
          <a:bodyPr/>
          <a:lstStyle/>
          <a:p>
            <a:pPr marL="0" indent="0">
              <a:buNone/>
            </a:pPr>
            <a:r>
              <a:rPr lang="en-US" dirty="0"/>
              <a:t>Getting Perspective on the Mission of the church</a:t>
            </a:r>
          </a:p>
          <a:p>
            <a:pPr marL="0" indent="0">
              <a:buNone/>
            </a:pPr>
            <a:r>
              <a:rPr lang="en-US" sz="2800" dirty="0"/>
              <a:t>Your Call</a:t>
            </a:r>
          </a:p>
          <a:p>
            <a:r>
              <a:rPr lang="en-US" sz="2800" dirty="0"/>
              <a:t>Give</a:t>
            </a:r>
          </a:p>
          <a:p>
            <a:pPr lvl="1"/>
            <a:r>
              <a:rPr lang="en-US" sz="2400" dirty="0"/>
              <a:t>Tithe</a:t>
            </a:r>
          </a:p>
          <a:p>
            <a:pPr lvl="1"/>
            <a:r>
              <a:rPr lang="en-US" sz="2400" dirty="0"/>
              <a:t>Offerings</a:t>
            </a:r>
          </a:p>
        </p:txBody>
      </p:sp>
    </p:spTree>
    <p:extLst>
      <p:ext uri="{BB962C8B-B14F-4D97-AF65-F5344CB8AC3E}">
        <p14:creationId xmlns:p14="http://schemas.microsoft.com/office/powerpoint/2010/main" val="3145684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Mission Critical</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a:xfrm>
            <a:off x="1451579" y="1570748"/>
            <a:ext cx="9291215" cy="3895598"/>
          </a:xfrm>
        </p:spPr>
        <p:txBody>
          <a:bodyPr/>
          <a:lstStyle/>
          <a:p>
            <a:pPr marL="0" indent="0">
              <a:buNone/>
            </a:pPr>
            <a:r>
              <a:rPr lang="en-US" dirty="0"/>
              <a:t>Getting Perspective on the Mission of the church</a:t>
            </a:r>
          </a:p>
          <a:p>
            <a:pPr marL="0" indent="0">
              <a:buNone/>
            </a:pPr>
            <a:r>
              <a:rPr lang="en-US" sz="2800" dirty="0"/>
              <a:t>Your Call</a:t>
            </a:r>
          </a:p>
          <a:p>
            <a:r>
              <a:rPr lang="en-US" sz="2800" dirty="0"/>
              <a:t>Go</a:t>
            </a:r>
          </a:p>
          <a:p>
            <a:pPr lvl="1"/>
            <a:r>
              <a:rPr lang="en-US" sz="2400" dirty="0"/>
              <a:t>Come see the field – Fall ‘19 Discovery Trip to Boston</a:t>
            </a:r>
          </a:p>
          <a:p>
            <a:pPr lvl="2"/>
            <a:r>
              <a:rPr lang="en-US" sz="2200" dirty="0"/>
              <a:t>Informational meeting March 12</a:t>
            </a:r>
            <a:r>
              <a:rPr lang="en-US" sz="2200" baseline="30000" dirty="0"/>
              <a:t>th</a:t>
            </a:r>
            <a:r>
              <a:rPr lang="en-US" sz="2200" dirty="0"/>
              <a:t> in the West Balcony</a:t>
            </a:r>
          </a:p>
          <a:p>
            <a:pPr lvl="1"/>
            <a:r>
              <a:rPr lang="en-US" sz="2400" dirty="0"/>
              <a:t>Join the team</a:t>
            </a:r>
          </a:p>
          <a:p>
            <a:pPr lvl="2"/>
            <a:r>
              <a:rPr lang="en-US" sz="2200" dirty="0"/>
              <a:t>In prayer, in support, in buying the field</a:t>
            </a:r>
          </a:p>
          <a:p>
            <a:pPr lvl="2"/>
            <a:endParaRPr lang="en-US" sz="2200" dirty="0"/>
          </a:p>
        </p:txBody>
      </p:sp>
    </p:spTree>
    <p:extLst>
      <p:ext uri="{BB962C8B-B14F-4D97-AF65-F5344CB8AC3E}">
        <p14:creationId xmlns:p14="http://schemas.microsoft.com/office/powerpoint/2010/main" val="3831328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Mission Critical</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p:txBody>
          <a:bodyPr/>
          <a:lstStyle/>
          <a:p>
            <a:pPr marL="0" indent="0">
              <a:buNone/>
            </a:pPr>
            <a:r>
              <a:rPr lang="en-US" dirty="0"/>
              <a:t>Getting Perspective on the Mission of the church</a:t>
            </a:r>
          </a:p>
          <a:p>
            <a:pPr marL="0" indent="0">
              <a:buNone/>
            </a:pPr>
            <a:endParaRPr lang="en-US" dirty="0"/>
          </a:p>
          <a:p>
            <a:pPr lvl="1"/>
            <a:r>
              <a:rPr lang="en-US" sz="2800" dirty="0"/>
              <a:t>The Call - Philosophical</a:t>
            </a:r>
          </a:p>
          <a:p>
            <a:pPr lvl="1"/>
            <a:r>
              <a:rPr lang="en-US" sz="2800" dirty="0"/>
              <a:t>My Call - Example</a:t>
            </a:r>
          </a:p>
        </p:txBody>
      </p:sp>
    </p:spTree>
    <p:extLst>
      <p:ext uri="{BB962C8B-B14F-4D97-AF65-F5344CB8AC3E}">
        <p14:creationId xmlns:p14="http://schemas.microsoft.com/office/powerpoint/2010/main" val="159412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Mission Critical</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p:txBody>
          <a:bodyPr/>
          <a:lstStyle/>
          <a:p>
            <a:pPr marL="0" indent="0">
              <a:buNone/>
            </a:pPr>
            <a:r>
              <a:rPr lang="en-US" dirty="0"/>
              <a:t>Getting Perspective on the Mission of the church</a:t>
            </a:r>
          </a:p>
          <a:p>
            <a:pPr marL="0" indent="0">
              <a:buNone/>
            </a:pPr>
            <a:endParaRPr lang="en-US" dirty="0"/>
          </a:p>
          <a:p>
            <a:pPr lvl="1"/>
            <a:r>
              <a:rPr lang="en-US" sz="2800" dirty="0"/>
              <a:t>The Call - Philosophical</a:t>
            </a:r>
          </a:p>
          <a:p>
            <a:pPr lvl="1"/>
            <a:r>
              <a:rPr lang="en-US" sz="2800" dirty="0"/>
              <a:t>My Call - Example</a:t>
            </a:r>
          </a:p>
          <a:p>
            <a:pPr lvl="1"/>
            <a:r>
              <a:rPr lang="en-US" sz="2800" dirty="0"/>
              <a:t>Your Call - Principal</a:t>
            </a:r>
          </a:p>
        </p:txBody>
      </p:sp>
    </p:spTree>
    <p:extLst>
      <p:ext uri="{BB962C8B-B14F-4D97-AF65-F5344CB8AC3E}">
        <p14:creationId xmlns:p14="http://schemas.microsoft.com/office/powerpoint/2010/main" val="397522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Mission Critical</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a:xfrm>
            <a:off x="1451579" y="1570748"/>
            <a:ext cx="9291215" cy="3895598"/>
          </a:xfrm>
        </p:spPr>
        <p:txBody>
          <a:bodyPr/>
          <a:lstStyle/>
          <a:p>
            <a:pPr marL="0" indent="0">
              <a:buNone/>
            </a:pPr>
            <a:r>
              <a:rPr lang="en-US" dirty="0"/>
              <a:t>Getting Perspective on the Mission of the church</a:t>
            </a:r>
          </a:p>
          <a:p>
            <a:pPr marL="0" indent="0">
              <a:buNone/>
            </a:pPr>
            <a:r>
              <a:rPr lang="en-US" sz="2800" dirty="0"/>
              <a:t>The Call</a:t>
            </a:r>
          </a:p>
          <a:p>
            <a:pPr marL="0" indent="0">
              <a:buNone/>
            </a:pPr>
            <a:endParaRPr lang="en-US" sz="2800" dirty="0"/>
          </a:p>
        </p:txBody>
      </p:sp>
    </p:spTree>
    <p:extLst>
      <p:ext uri="{BB962C8B-B14F-4D97-AF65-F5344CB8AC3E}">
        <p14:creationId xmlns:p14="http://schemas.microsoft.com/office/powerpoint/2010/main" val="3457267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Mission Critical</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a:xfrm>
            <a:off x="1451579" y="1570748"/>
            <a:ext cx="9291215" cy="3895598"/>
          </a:xfrm>
        </p:spPr>
        <p:txBody>
          <a:bodyPr/>
          <a:lstStyle/>
          <a:p>
            <a:pPr marL="0" indent="0">
              <a:buNone/>
            </a:pPr>
            <a:r>
              <a:rPr lang="en-US" dirty="0"/>
              <a:t>Getting Perspective on the Mission of the church</a:t>
            </a:r>
          </a:p>
          <a:p>
            <a:pPr marL="0" indent="0">
              <a:buNone/>
            </a:pPr>
            <a:r>
              <a:rPr lang="en-US" sz="2800" dirty="0"/>
              <a:t>The Call</a:t>
            </a:r>
          </a:p>
          <a:p>
            <a:r>
              <a:rPr lang="en-US" sz="2800" dirty="0"/>
              <a:t>Missions:</a:t>
            </a:r>
          </a:p>
          <a:p>
            <a:endParaRPr lang="en-US" sz="2800" dirty="0"/>
          </a:p>
        </p:txBody>
      </p:sp>
    </p:spTree>
    <p:extLst>
      <p:ext uri="{BB962C8B-B14F-4D97-AF65-F5344CB8AC3E}">
        <p14:creationId xmlns:p14="http://schemas.microsoft.com/office/powerpoint/2010/main" val="664808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Mission Critical</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a:xfrm>
            <a:off x="1451579" y="1570748"/>
            <a:ext cx="9291215" cy="3895598"/>
          </a:xfrm>
        </p:spPr>
        <p:txBody>
          <a:bodyPr/>
          <a:lstStyle/>
          <a:p>
            <a:pPr marL="0" indent="0">
              <a:buNone/>
            </a:pPr>
            <a:r>
              <a:rPr lang="en-US" dirty="0"/>
              <a:t>Getting Perspective on the Mission of the church</a:t>
            </a:r>
          </a:p>
          <a:p>
            <a:pPr marL="0" indent="0">
              <a:buNone/>
            </a:pPr>
            <a:r>
              <a:rPr lang="en-US" sz="2800" dirty="0"/>
              <a:t>The Call</a:t>
            </a:r>
          </a:p>
          <a:p>
            <a:r>
              <a:rPr lang="en-US" sz="2800" dirty="0"/>
              <a:t>Missions:  The efforts of the church and its members to obey </a:t>
            </a:r>
            <a:r>
              <a:rPr lang="en-US" sz="2800" i="1" dirty="0"/>
              <a:t>the great commission </a:t>
            </a:r>
            <a:r>
              <a:rPr lang="en-US" sz="2800" dirty="0"/>
              <a:t>(Matt. 28:18-20; Acts 1:8)</a:t>
            </a:r>
          </a:p>
          <a:p>
            <a:endParaRPr lang="en-US" sz="2800" dirty="0"/>
          </a:p>
          <a:p>
            <a:endParaRPr lang="en-US" sz="2800" dirty="0"/>
          </a:p>
        </p:txBody>
      </p:sp>
    </p:spTree>
    <p:extLst>
      <p:ext uri="{BB962C8B-B14F-4D97-AF65-F5344CB8AC3E}">
        <p14:creationId xmlns:p14="http://schemas.microsoft.com/office/powerpoint/2010/main" val="368751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EAD2-5B0F-45FA-8345-1ADB0B145B9A}"/>
              </a:ext>
            </a:extLst>
          </p:cNvPr>
          <p:cNvSpPr>
            <a:spLocks noGrp="1"/>
          </p:cNvSpPr>
          <p:nvPr>
            <p:ph type="title"/>
          </p:nvPr>
        </p:nvSpPr>
        <p:spPr/>
        <p:txBody>
          <a:bodyPr>
            <a:normAutofit/>
          </a:bodyPr>
          <a:lstStyle/>
          <a:p>
            <a:pPr algn="l"/>
            <a:r>
              <a:rPr lang="en-US" dirty="0"/>
              <a:t>Matt. 28:18-20</a:t>
            </a:r>
          </a:p>
        </p:txBody>
      </p:sp>
      <p:sp>
        <p:nvSpPr>
          <p:cNvPr id="3" name="Content Placeholder 2">
            <a:extLst>
              <a:ext uri="{FF2B5EF4-FFF2-40B4-BE49-F238E27FC236}">
                <a16:creationId xmlns:a16="http://schemas.microsoft.com/office/drawing/2014/main" id="{7C2A41D9-43AF-46E4-8D32-6AE71825FB8D}"/>
              </a:ext>
            </a:extLst>
          </p:cNvPr>
          <p:cNvSpPr>
            <a:spLocks noGrp="1"/>
          </p:cNvSpPr>
          <p:nvPr>
            <p:ph idx="1"/>
          </p:nvPr>
        </p:nvSpPr>
        <p:spPr>
          <a:xfrm>
            <a:off x="1451579" y="1570748"/>
            <a:ext cx="9291215" cy="3895598"/>
          </a:xfrm>
        </p:spPr>
        <p:txBody>
          <a:bodyPr/>
          <a:lstStyle/>
          <a:p>
            <a:pPr marL="0" indent="0">
              <a:buNone/>
            </a:pPr>
            <a:endParaRPr lang="en-US" sz="2200" b="1" baseline="30000" dirty="0"/>
          </a:p>
          <a:p>
            <a:pPr marL="0" indent="0">
              <a:buNone/>
            </a:pPr>
            <a:r>
              <a:rPr lang="en-US" sz="2400" b="1" baseline="30000" dirty="0">
                <a:latin typeface="Abadi" panose="020B0604020202020204" pitchFamily="34" charset="0"/>
              </a:rPr>
              <a:t>18 </a:t>
            </a:r>
            <a:r>
              <a:rPr lang="en-US" sz="2400" dirty="0">
                <a:latin typeface="Abadi" panose="020B0604020202020204" pitchFamily="34" charset="0"/>
              </a:rPr>
              <a:t>And Jesus came and </a:t>
            </a:r>
            <a:r>
              <a:rPr lang="en-US" sz="2400" dirty="0" err="1">
                <a:latin typeface="Abadi" panose="020B0604020202020204" pitchFamily="34" charset="0"/>
              </a:rPr>
              <a:t>spake</a:t>
            </a:r>
            <a:r>
              <a:rPr lang="en-US" sz="2400" dirty="0">
                <a:latin typeface="Abadi" panose="020B0604020202020204" pitchFamily="34" charset="0"/>
              </a:rPr>
              <a:t> unto them, saying, All power is given unto me in heaven and in earth.</a:t>
            </a:r>
          </a:p>
          <a:p>
            <a:pPr marL="0" indent="0">
              <a:buNone/>
            </a:pPr>
            <a:r>
              <a:rPr lang="en-US" sz="2400" b="1" baseline="30000" dirty="0">
                <a:latin typeface="Abadi" panose="020B0604020202020204" pitchFamily="34" charset="0"/>
              </a:rPr>
              <a:t>19 </a:t>
            </a:r>
            <a:r>
              <a:rPr lang="en-US" sz="2400" dirty="0">
                <a:latin typeface="Abadi" panose="020B0604020202020204" pitchFamily="34" charset="0"/>
              </a:rPr>
              <a:t>Go ye therefore, and teach all nations, baptizing them in the name of the Father, and of the Son, and of the Holy Ghost:</a:t>
            </a:r>
          </a:p>
          <a:p>
            <a:pPr marL="0" indent="0">
              <a:buNone/>
            </a:pPr>
            <a:r>
              <a:rPr lang="en-US" sz="2400" b="1" baseline="30000" dirty="0">
                <a:latin typeface="Abadi" panose="020B0604020202020204" pitchFamily="34" charset="0"/>
              </a:rPr>
              <a:t>20 </a:t>
            </a:r>
            <a:r>
              <a:rPr lang="en-US" sz="2400" dirty="0">
                <a:latin typeface="Abadi" panose="020B0604020202020204" pitchFamily="34" charset="0"/>
              </a:rPr>
              <a:t>Teaching them to observe all things whatsoever I have commanded you: and, lo, I am with you always, even unto the end of the world. Amen.</a:t>
            </a:r>
          </a:p>
          <a:p>
            <a:endParaRPr lang="en-US" sz="2800" dirty="0"/>
          </a:p>
          <a:p>
            <a:endParaRPr lang="en-US" sz="2800" dirty="0"/>
          </a:p>
        </p:txBody>
      </p:sp>
    </p:spTree>
    <p:extLst>
      <p:ext uri="{BB962C8B-B14F-4D97-AF65-F5344CB8AC3E}">
        <p14:creationId xmlns:p14="http://schemas.microsoft.com/office/powerpoint/2010/main" val="186608159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89</TotalTime>
  <Words>525</Words>
  <Application>Microsoft Office PowerPoint</Application>
  <PresentationFormat>Widescreen</PresentationFormat>
  <Paragraphs>122</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Abadi</vt:lpstr>
      <vt:lpstr>Arial</vt:lpstr>
      <vt:lpstr>Rockwell</vt:lpstr>
      <vt:lpstr>Gallery</vt:lpstr>
      <vt:lpstr>Mission Critical</vt:lpstr>
      <vt:lpstr>Mission Critical</vt:lpstr>
      <vt:lpstr>Mission Critical</vt:lpstr>
      <vt:lpstr>Mission Critical</vt:lpstr>
      <vt:lpstr>Mission Critical</vt:lpstr>
      <vt:lpstr>Mission Critical</vt:lpstr>
      <vt:lpstr>Mission Critical</vt:lpstr>
      <vt:lpstr>Mission Critical</vt:lpstr>
      <vt:lpstr>Matt. 28:18-20</vt:lpstr>
      <vt:lpstr>Acts 1:8</vt:lpstr>
      <vt:lpstr>Mission Critical</vt:lpstr>
      <vt:lpstr>Mission Critical</vt:lpstr>
      <vt:lpstr>PowerPoint Presentation</vt:lpstr>
      <vt:lpstr>Mission Critical</vt:lpstr>
      <vt:lpstr>Mission Critical</vt:lpstr>
      <vt:lpstr>Mission Critical</vt:lpstr>
      <vt:lpstr>Mission Critical</vt:lpstr>
      <vt:lpstr>PowerPoint Presentation</vt:lpstr>
      <vt:lpstr>PowerPoint Presentation</vt:lpstr>
      <vt:lpstr>PowerPoint Presentation</vt:lpstr>
      <vt:lpstr>Mission Critical</vt:lpstr>
      <vt:lpstr>PowerPoint Presentation</vt:lpstr>
      <vt:lpstr>Eze. 22:30</vt:lpstr>
      <vt:lpstr>Rom. 10:13, 14, 17</vt:lpstr>
      <vt:lpstr>Mission Critical</vt:lpstr>
      <vt:lpstr>PowerPoint Presentation</vt:lpstr>
      <vt:lpstr>PowerPoint Presentation</vt:lpstr>
      <vt:lpstr>Mission Critical</vt:lpstr>
      <vt:lpstr>Mission Critical</vt:lpstr>
      <vt:lpstr>Mission Critical</vt:lpstr>
      <vt:lpstr>Mission Critical</vt:lpstr>
      <vt:lpstr>Mission Critical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Critical</dc:title>
  <dc:creator>Michael Reneau</dc:creator>
  <cp:lastModifiedBy>LFBIConf</cp:lastModifiedBy>
  <cp:revision>10</cp:revision>
  <dcterms:created xsi:type="dcterms:W3CDTF">2019-02-24T10:26:26Z</dcterms:created>
  <dcterms:modified xsi:type="dcterms:W3CDTF">2019-02-24T14:41:48Z</dcterms:modified>
</cp:coreProperties>
</file>