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7" r:id="rId2"/>
    <p:sldId id="750" r:id="rId3"/>
    <p:sldId id="810" r:id="rId4"/>
    <p:sldId id="811" r:id="rId5"/>
    <p:sldId id="832" r:id="rId6"/>
    <p:sldId id="741" r:id="rId7"/>
    <p:sldId id="816" r:id="rId8"/>
    <p:sldId id="833" r:id="rId9"/>
    <p:sldId id="834" r:id="rId10"/>
    <p:sldId id="835" r:id="rId11"/>
    <p:sldId id="836" r:id="rId12"/>
    <p:sldId id="837" r:id="rId13"/>
    <p:sldId id="838" r:id="rId14"/>
    <p:sldId id="839" r:id="rId15"/>
    <p:sldId id="842" r:id="rId16"/>
    <p:sldId id="840" r:id="rId17"/>
    <p:sldId id="841" r:id="rId18"/>
    <p:sldId id="843" r:id="rId19"/>
    <p:sldId id="844" r:id="rId20"/>
    <p:sldId id="845" r:id="rId21"/>
    <p:sldId id="846" r:id="rId22"/>
    <p:sldId id="84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5" d="100"/>
          <a:sy n="95" d="100"/>
        </p:scale>
        <p:origin x="79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5400" b="1" u="sng" dirty="0"/>
              <a:t>The Gospel in Practice: </a:t>
            </a:r>
            <a:r>
              <a:rPr lang="en-US" sz="5400" b="1" u="sng" dirty="0" smtClean="0"/>
              <a:t>Pursuit &amp; Prayer</a:t>
            </a:r>
            <a:endParaRPr lang="en-US" sz="5400" dirty="0"/>
          </a:p>
          <a:p>
            <a:pPr algn="l"/>
            <a:r>
              <a:rPr lang="en-US" b="1" dirty="0"/>
              <a:t>Romans </a:t>
            </a:r>
            <a:r>
              <a:rPr lang="en-US" b="1" dirty="0" smtClean="0"/>
              <a:t>15:8-13</a:t>
            </a:r>
            <a:r>
              <a:rPr lang="en-US" sz="4400" dirty="0"/>
              <a:t/>
            </a:r>
            <a:br>
              <a:rPr lang="en-US" sz="4400" dirty="0"/>
            </a:br>
            <a:r>
              <a:rPr lang="en-US" dirty="0" smtClean="0"/>
              <a:t/>
            </a:r>
            <a:br>
              <a:rPr lang="en-US" dirty="0" smtClean="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1534"/>
            <a:ext cx="8160063" cy="5222929"/>
          </a:xfrm>
        </p:spPr>
        <p:txBody>
          <a:bodyPr>
            <a:normAutofit/>
          </a:bodyPr>
          <a:lstStyle/>
          <a:p>
            <a:pPr algn="l"/>
            <a:r>
              <a:rPr lang="en-US" sz="3200" b="1" u="sng" dirty="0" smtClean="0"/>
              <a:t>What is the pattern?</a:t>
            </a:r>
          </a:p>
          <a:p>
            <a:pPr algn="l"/>
            <a:endParaRPr lang="en-US" i="1" dirty="0" smtClean="0"/>
          </a:p>
          <a:p>
            <a:pPr algn="l"/>
            <a:r>
              <a:rPr lang="en-US" sz="2300" i="1" dirty="0"/>
              <a:t>1Pe 3:18 For Christ also hath once suffered for sins, the just for the unjust, that he might bring us to God, being put to death in the flesh, but quickened by the Spirit:</a:t>
            </a:r>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59160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1534"/>
            <a:ext cx="8160063" cy="5222929"/>
          </a:xfrm>
        </p:spPr>
        <p:txBody>
          <a:bodyPr>
            <a:normAutofit fontScale="77500" lnSpcReduction="20000"/>
          </a:bodyPr>
          <a:lstStyle/>
          <a:p>
            <a:pPr algn="l"/>
            <a:r>
              <a:rPr lang="en-US" sz="3600" b="1" u="sng" dirty="0" smtClean="0"/>
              <a:t>How are you practicing pursuit?</a:t>
            </a:r>
          </a:p>
          <a:p>
            <a:pPr algn="l"/>
            <a:endParaRPr lang="en-US" i="1" dirty="0" smtClean="0"/>
          </a:p>
          <a:p>
            <a:endParaRPr lang="en-US" dirty="0"/>
          </a:p>
          <a:p>
            <a:pPr marL="914400" lvl="1" indent="-457200" algn="l" fontAlgn="base">
              <a:buFont typeface="Arial" panose="020B0604020202020204" pitchFamily="34" charset="0"/>
              <a:buChar char="•"/>
            </a:pPr>
            <a:r>
              <a:rPr lang="en-US" sz="3200" b="1" i="1" dirty="0"/>
              <a:t>Where differences exist </a:t>
            </a:r>
            <a:r>
              <a:rPr lang="en-US" sz="3200" b="1" i="1" u="sng" dirty="0"/>
              <a:t>are you pursuing forbearance? </a:t>
            </a:r>
            <a:endParaRPr lang="en-US" sz="3200" b="1" i="1" dirty="0"/>
          </a:p>
          <a:p>
            <a:pPr marL="914400" lvl="1" indent="-457200" algn="l" fontAlgn="base">
              <a:buFont typeface="Arial" panose="020B0604020202020204" pitchFamily="34" charset="0"/>
              <a:buChar char="•"/>
            </a:pPr>
            <a:r>
              <a:rPr lang="en-US" sz="3200" b="1" i="1" dirty="0"/>
              <a:t>Where divisions exists </a:t>
            </a:r>
            <a:r>
              <a:rPr lang="en-US" sz="3200" b="1" i="1" u="sng" dirty="0"/>
              <a:t>are you pursuing unity?</a:t>
            </a:r>
            <a:r>
              <a:rPr lang="en-US" sz="3200" b="1" i="1" dirty="0"/>
              <a:t> </a:t>
            </a:r>
          </a:p>
          <a:p>
            <a:pPr marL="914400" lvl="1" indent="-457200" algn="l" fontAlgn="base">
              <a:buFont typeface="Arial" panose="020B0604020202020204" pitchFamily="34" charset="0"/>
              <a:buChar char="•"/>
            </a:pPr>
            <a:r>
              <a:rPr lang="en-US" sz="3200" b="1" i="1" dirty="0"/>
              <a:t>Where lies exist </a:t>
            </a:r>
            <a:r>
              <a:rPr lang="en-US" sz="3200" b="1" i="1" u="sng" dirty="0"/>
              <a:t>are you pursuing truth? </a:t>
            </a:r>
            <a:endParaRPr lang="en-US" sz="3200" b="1" i="1" dirty="0"/>
          </a:p>
          <a:p>
            <a:pPr marL="914400" lvl="1" indent="-457200" algn="l" fontAlgn="base">
              <a:buFont typeface="Arial" panose="020B0604020202020204" pitchFamily="34" charset="0"/>
              <a:buChar char="•"/>
            </a:pPr>
            <a:r>
              <a:rPr lang="en-US" sz="3200" b="1" i="1" dirty="0"/>
              <a:t>Where weakness exists </a:t>
            </a:r>
            <a:r>
              <a:rPr lang="en-US" sz="3200" b="1" i="1" u="sng" dirty="0"/>
              <a:t>are you pursuing strength?</a:t>
            </a:r>
            <a:endParaRPr lang="en-US" sz="3200" b="1" i="1" dirty="0"/>
          </a:p>
          <a:p>
            <a:pPr algn="l"/>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1571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532035"/>
            <a:ext cx="8160063" cy="5222929"/>
          </a:xfrm>
        </p:spPr>
        <p:txBody>
          <a:bodyPr>
            <a:normAutofit/>
          </a:bodyPr>
          <a:lstStyle/>
          <a:p>
            <a:pPr algn="l"/>
            <a:endParaRPr lang="en-US" b="1" dirty="0" smtClean="0"/>
          </a:p>
          <a:p>
            <a:pPr algn="l"/>
            <a:endParaRPr lang="en-US" b="1" dirty="0"/>
          </a:p>
          <a:p>
            <a:pPr algn="l"/>
            <a:r>
              <a:rPr lang="en-US" sz="4400" b="1" dirty="0" smtClean="0"/>
              <a:t>KEY </a:t>
            </a:r>
            <a:r>
              <a:rPr lang="en-US" sz="4400" b="1" dirty="0"/>
              <a:t>QUESTION: </a:t>
            </a:r>
            <a:endParaRPr lang="en-US" sz="4400" b="1" dirty="0" smtClean="0"/>
          </a:p>
          <a:p>
            <a:pPr algn="l"/>
            <a:r>
              <a:rPr lang="en-US" b="1" dirty="0" smtClean="0"/>
              <a:t>What </a:t>
            </a:r>
            <a:r>
              <a:rPr lang="en-US" b="1" dirty="0"/>
              <a:t>if C&amp;YA took the command to pray as seriously as we took the command to study?</a:t>
            </a:r>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15421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4656"/>
            <a:ext cx="8160063" cy="5222929"/>
          </a:xfrm>
        </p:spPr>
        <p:txBody>
          <a:bodyPr>
            <a:normAutofit fontScale="92500" lnSpcReduction="20000"/>
          </a:bodyPr>
          <a:lstStyle/>
          <a:p>
            <a:pPr algn="l"/>
            <a:endParaRPr lang="en-US" b="1" dirty="0" smtClean="0"/>
          </a:p>
          <a:p>
            <a:pPr algn="l"/>
            <a:endParaRPr lang="en-US" b="1" dirty="0"/>
          </a:p>
          <a:p>
            <a:pPr algn="l"/>
            <a:r>
              <a:rPr lang="en-US" i="1" dirty="0"/>
              <a:t>1 Timothy 2:1 I exhort therefore, that, first of all, supplications, prayers, intercessions, and giving of thanks, be made for all men</a:t>
            </a:r>
            <a:r>
              <a:rPr lang="en-US" i="1" dirty="0" smtClean="0"/>
              <a:t>;</a:t>
            </a:r>
          </a:p>
          <a:p>
            <a:pPr algn="l"/>
            <a:endParaRPr lang="en-US" sz="2800" i="1" dirty="0"/>
          </a:p>
          <a:p>
            <a:pPr algn="l"/>
            <a:endParaRPr lang="en-US" sz="2800" i="1" dirty="0" smtClean="0"/>
          </a:p>
          <a:p>
            <a:pPr algn="l"/>
            <a:r>
              <a:rPr lang="en-US" b="1" dirty="0"/>
              <a:t>C&amp;YA must </a:t>
            </a:r>
            <a:r>
              <a:rPr lang="en-US" b="1" dirty="0" err="1"/>
              <a:t>must</a:t>
            </a:r>
            <a:r>
              <a:rPr lang="en-US" b="1" dirty="0"/>
              <a:t> be praying for one another.</a:t>
            </a:r>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82863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4656"/>
            <a:ext cx="8160063" cy="5222929"/>
          </a:xfrm>
        </p:spPr>
        <p:txBody>
          <a:bodyPr>
            <a:normAutofit/>
          </a:bodyPr>
          <a:lstStyle/>
          <a:p>
            <a:pPr algn="l"/>
            <a:endParaRPr lang="en-US" b="1" dirty="0" smtClean="0"/>
          </a:p>
          <a:p>
            <a:pPr algn="l"/>
            <a:endParaRPr lang="en-US" b="1" dirty="0"/>
          </a:p>
          <a:p>
            <a:pPr algn="l"/>
            <a:r>
              <a:rPr lang="en-US" i="1" dirty="0"/>
              <a:t>1 Timothy 2:1 I exhort therefore, that, first of all, supplications, prayers, intercessions, and giving of thanks, be made for all men;</a:t>
            </a:r>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28374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4656"/>
            <a:ext cx="8160063" cy="5222929"/>
          </a:xfrm>
        </p:spPr>
        <p:txBody>
          <a:bodyPr>
            <a:normAutofit/>
          </a:bodyPr>
          <a:lstStyle/>
          <a:p>
            <a:pPr algn="l"/>
            <a:endParaRPr lang="en-US" b="1" dirty="0" smtClean="0"/>
          </a:p>
          <a:p>
            <a:pPr algn="l"/>
            <a:r>
              <a:rPr lang="en-US" b="1" u="sng" dirty="0" smtClean="0"/>
              <a:t>Praying for One Another</a:t>
            </a:r>
            <a:endParaRPr lang="en-US" b="1" u="sng" dirty="0"/>
          </a:p>
          <a:p>
            <a:pPr algn="l"/>
            <a:r>
              <a:rPr lang="en-US" i="1" dirty="0"/>
              <a:t>13 Now the God of hope</a:t>
            </a:r>
            <a:r>
              <a:rPr lang="en-US" i="1" dirty="0" smtClean="0"/>
              <a:t>...</a:t>
            </a:r>
          </a:p>
          <a:p>
            <a:pPr algn="l"/>
            <a:r>
              <a:rPr lang="en-US" sz="2800" dirty="0"/>
              <a:t/>
            </a:r>
            <a:br>
              <a:rPr lang="en-US" sz="2800" dirty="0"/>
            </a:br>
            <a:endParaRPr lang="en-US" sz="3200" b="1" dirty="0" smtClean="0"/>
          </a:p>
          <a:p>
            <a:pPr algn="l"/>
            <a:endParaRPr lang="en-US" dirty="0" smtClean="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06502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4656"/>
            <a:ext cx="8160063" cy="5222929"/>
          </a:xfrm>
        </p:spPr>
        <p:txBody>
          <a:bodyPr>
            <a:normAutofit/>
          </a:bodyPr>
          <a:lstStyle/>
          <a:p>
            <a:pPr algn="l"/>
            <a:endParaRPr lang="en-US" b="1" dirty="0" smtClean="0"/>
          </a:p>
          <a:p>
            <a:pPr algn="l"/>
            <a:r>
              <a:rPr lang="en-US" b="1" u="sng" dirty="0" smtClean="0"/>
              <a:t>Praying for One Another</a:t>
            </a:r>
            <a:endParaRPr lang="en-US" b="1" u="sng" dirty="0"/>
          </a:p>
          <a:p>
            <a:pPr algn="l"/>
            <a:r>
              <a:rPr lang="en-US" i="1" dirty="0"/>
              <a:t>13 Now the God of hope...</a:t>
            </a:r>
            <a:r>
              <a:rPr lang="en-US" sz="2800" dirty="0"/>
              <a:t/>
            </a:r>
            <a:br>
              <a:rPr lang="en-US" sz="2800" dirty="0"/>
            </a:br>
            <a:endParaRPr lang="en-US" sz="3200" b="1" dirty="0" smtClean="0"/>
          </a:p>
          <a:p>
            <a:pPr algn="l"/>
            <a:r>
              <a:rPr lang="en-US" dirty="0"/>
              <a:t>When circumstances seem </a:t>
            </a:r>
            <a:r>
              <a:rPr lang="en-US" dirty="0" smtClean="0"/>
              <a:t>impossible we pray to the God of Hope.</a:t>
            </a:r>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7954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9429"/>
            <a:ext cx="8160063" cy="5222929"/>
          </a:xfrm>
        </p:spPr>
        <p:txBody>
          <a:bodyPr>
            <a:normAutofit/>
          </a:bodyPr>
          <a:lstStyle/>
          <a:p>
            <a:pPr algn="l"/>
            <a:endParaRPr lang="en-US" b="1" dirty="0" smtClean="0"/>
          </a:p>
          <a:p>
            <a:pPr algn="l"/>
            <a:r>
              <a:rPr lang="en-US" b="1" u="sng" dirty="0" smtClean="0"/>
              <a:t>Praying for One Another</a:t>
            </a:r>
            <a:endParaRPr lang="en-US" b="1" u="sng" dirty="0"/>
          </a:p>
          <a:p>
            <a:pPr algn="l"/>
            <a:r>
              <a:rPr lang="en-US" i="1" dirty="0"/>
              <a:t>13 Now the God of hope </a:t>
            </a:r>
            <a:r>
              <a:rPr lang="en-US" i="1" u="sng" dirty="0"/>
              <a:t>fill you </a:t>
            </a:r>
            <a:r>
              <a:rPr lang="en-US" i="1" dirty="0"/>
              <a:t>with all joy and peace in believing, that ye may abound in hope, through the power of the Holy Ghost. </a:t>
            </a:r>
            <a:endParaRPr lang="en-US" i="1" dirty="0" smtClean="0"/>
          </a:p>
          <a:p>
            <a:pPr algn="l"/>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22471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387925"/>
            <a:ext cx="8160063" cy="5222929"/>
          </a:xfrm>
        </p:spPr>
        <p:txBody>
          <a:bodyPr>
            <a:normAutofit lnSpcReduction="10000"/>
          </a:bodyPr>
          <a:lstStyle/>
          <a:p>
            <a:pPr algn="l"/>
            <a:endParaRPr lang="en-US" b="1" dirty="0" smtClean="0"/>
          </a:p>
          <a:p>
            <a:pPr algn="l"/>
            <a:r>
              <a:rPr lang="en-US" b="1" u="sng" dirty="0" smtClean="0"/>
              <a:t>Praying for One Another</a:t>
            </a:r>
            <a:endParaRPr lang="en-US" b="1" u="sng" dirty="0"/>
          </a:p>
          <a:p>
            <a:pPr algn="l"/>
            <a:r>
              <a:rPr lang="en-US" i="1" dirty="0"/>
              <a:t>13 Now the God of hope </a:t>
            </a:r>
            <a:r>
              <a:rPr lang="en-US" i="1" u="sng" dirty="0"/>
              <a:t>fill you </a:t>
            </a:r>
            <a:r>
              <a:rPr lang="en-US" i="1" dirty="0"/>
              <a:t>with all joy and peace in believing, that ye may abound in hope, through the power of the Holy Ghost. </a:t>
            </a:r>
            <a:endParaRPr lang="en-US" i="1" dirty="0" smtClean="0"/>
          </a:p>
          <a:p>
            <a:pPr algn="l"/>
            <a:endParaRPr lang="en-US" i="1" dirty="0"/>
          </a:p>
          <a:p>
            <a:pPr algn="l"/>
            <a:r>
              <a:rPr lang="en-US" dirty="0"/>
              <a:t>C&amp;YA is in need of being filled with godly character.</a:t>
            </a:r>
          </a:p>
          <a:p>
            <a:pPr algn="l"/>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5317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679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#2</a:t>
            </a:r>
          </a:p>
          <a:p>
            <a:pPr algn="l" fontAlgn="base"/>
            <a:r>
              <a:rPr lang="en-US" b="1" dirty="0"/>
              <a:t>A yielded person is a person prepared to be endowed with the character of God.</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12043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61036"/>
            <a:ext cx="8160063" cy="5222929"/>
          </a:xfrm>
        </p:spPr>
        <p:txBody>
          <a:bodyPr>
            <a:normAutofit/>
          </a:bodyPr>
          <a:lstStyle/>
          <a:p>
            <a:pPr algn="l" fontAlgn="base"/>
            <a:endParaRPr lang="en-US" b="1" u="sng" dirty="0" smtClean="0"/>
          </a:p>
          <a:p>
            <a:pPr algn="l"/>
            <a:r>
              <a:rPr lang="en-US" b="1" dirty="0"/>
              <a:t>Today’s message is a call to C&amp;YA to renew our mandate </a:t>
            </a:r>
            <a:r>
              <a:rPr lang="en-US" b="1" dirty="0" smtClean="0"/>
              <a:t>to </a:t>
            </a:r>
            <a:r>
              <a:rPr lang="en-US" b="1" u="sng" dirty="0" smtClean="0"/>
              <a:t>pursue </a:t>
            </a:r>
            <a:r>
              <a:rPr lang="en-US" b="1" u="sng" dirty="0"/>
              <a:t>the wayward </a:t>
            </a:r>
            <a:r>
              <a:rPr lang="en-US" b="1" dirty="0"/>
              <a:t>and to </a:t>
            </a:r>
            <a:r>
              <a:rPr lang="en-US" b="1" u="sng" dirty="0"/>
              <a:t>pray for one another</a:t>
            </a:r>
            <a:r>
              <a:rPr lang="en-US" b="1" dirty="0"/>
              <a:t>.  </a:t>
            </a:r>
            <a:endParaRPr lang="en-US" sz="4000" dirty="0"/>
          </a:p>
          <a:p>
            <a:pPr algn="l"/>
            <a:r>
              <a:rPr lang="en-US" sz="4000" dirty="0"/>
              <a:t/>
            </a:r>
            <a:br>
              <a:rPr lang="en-US" sz="4000" dirty="0"/>
            </a:br>
            <a:endParaRPr lang="en-US" u="sng" dirty="0" smtClean="0"/>
          </a:p>
          <a:p>
            <a:pPr algn="l"/>
            <a:endParaRPr lang="en-US" u="sng" dirty="0"/>
          </a:p>
          <a:p>
            <a:pPr algn="l"/>
            <a:endParaRPr lang="en-US" u="sng" dirty="0" smtClean="0"/>
          </a:p>
          <a:p>
            <a:pPr algn="l"/>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387925"/>
            <a:ext cx="8160063" cy="5222929"/>
          </a:xfrm>
        </p:spPr>
        <p:txBody>
          <a:bodyPr>
            <a:normAutofit lnSpcReduction="10000"/>
          </a:bodyPr>
          <a:lstStyle/>
          <a:p>
            <a:pPr algn="l"/>
            <a:endParaRPr lang="en-US" b="1" dirty="0" smtClean="0"/>
          </a:p>
          <a:p>
            <a:pPr algn="l"/>
            <a:r>
              <a:rPr lang="en-US" b="1" u="sng" dirty="0" smtClean="0"/>
              <a:t>Praying for One Another</a:t>
            </a:r>
            <a:endParaRPr lang="en-US" b="1" u="sng" dirty="0"/>
          </a:p>
          <a:p>
            <a:pPr algn="l"/>
            <a:r>
              <a:rPr lang="en-US" i="1" dirty="0"/>
              <a:t>13 Now the God of hope fill you with all joy and peace in believing, that ye may abound in hope, through the power of the Holy Ghost. 14 And I myself also am persuaded of you, my brethren, that ye also are full of goodness, filled with all knowledge, able also to admonish one another.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9883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387925"/>
            <a:ext cx="8160063" cy="5222929"/>
          </a:xfrm>
        </p:spPr>
        <p:txBody>
          <a:bodyPr>
            <a:normAutofit/>
          </a:bodyPr>
          <a:lstStyle/>
          <a:p>
            <a:pPr algn="l"/>
            <a:endParaRPr lang="en-US" b="1" dirty="0" smtClean="0"/>
          </a:p>
          <a:p>
            <a:pPr algn="l"/>
            <a:r>
              <a:rPr lang="en-US" i="1" dirty="0"/>
              <a:t>2Th 3:11 Finally, </a:t>
            </a:r>
            <a:r>
              <a:rPr lang="en-US" i="1" u="sng" dirty="0"/>
              <a:t>brethren, pray for us</a:t>
            </a:r>
            <a:r>
              <a:rPr lang="en-US" i="1" dirty="0"/>
              <a:t>, that the word of the Lord may have [free] course, and be glorified, even as [it is] with you: 2 And that we may be delivered from unreasonable and wicked men: for all [men] have not faith.</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60277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679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#3</a:t>
            </a:r>
          </a:p>
          <a:p>
            <a:pPr algn="l" fontAlgn="base"/>
            <a:r>
              <a:rPr lang="en-US" b="1" dirty="0"/>
              <a:t>Our prayers promote the free course of the Lord in the lives of the saints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195805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47477"/>
            <a:ext cx="8160063" cy="5222929"/>
          </a:xfrm>
        </p:spPr>
        <p:txBody>
          <a:bodyPr>
            <a:normAutofit/>
          </a:bodyPr>
          <a:lstStyle/>
          <a:p>
            <a:pPr algn="l" fontAlgn="base"/>
            <a:r>
              <a:rPr lang="en-US" b="1" u="sng"/>
              <a:t>Are We Willing to Pursue?</a:t>
            </a:r>
            <a:endParaRPr lang="en-US" u="sng" dirty="0" smtClean="0"/>
          </a:p>
        </p:txBody>
      </p:sp>
    </p:spTree>
    <p:extLst>
      <p:ext uri="{BB962C8B-B14F-4D97-AF65-F5344CB8AC3E}">
        <p14:creationId xmlns:p14="http://schemas.microsoft.com/office/powerpoint/2010/main" val="57824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33695"/>
            <a:ext cx="8160063" cy="5222929"/>
          </a:xfrm>
        </p:spPr>
        <p:txBody>
          <a:bodyPr>
            <a:normAutofit/>
          </a:bodyPr>
          <a:lstStyle/>
          <a:p>
            <a:pPr algn="l" fontAlgn="base"/>
            <a:endParaRPr lang="en-US" b="1" u="sng" dirty="0" smtClean="0"/>
          </a:p>
          <a:p>
            <a:pPr algn="l"/>
            <a:r>
              <a:rPr lang="en-US" i="1" dirty="0" smtClean="0"/>
              <a:t>Pursuit begins with Self Denial…</a:t>
            </a:r>
          </a:p>
          <a:p>
            <a:pPr algn="l"/>
            <a:r>
              <a:rPr lang="en-US" i="1" dirty="0" smtClean="0"/>
              <a:t>Romans </a:t>
            </a:r>
            <a:r>
              <a:rPr lang="en-US" i="1" dirty="0"/>
              <a:t>15:3 For even Christ </a:t>
            </a:r>
            <a:r>
              <a:rPr lang="en-US" i="1" u="sng" dirty="0"/>
              <a:t>pleased</a:t>
            </a:r>
            <a:r>
              <a:rPr lang="en-US" i="1" dirty="0"/>
              <a:t> not himself; but, as it is written, The reproaches of them that reproached thee fell on me.</a:t>
            </a:r>
            <a:r>
              <a:rPr lang="en-US" sz="4000" dirty="0"/>
              <a:t/>
            </a:r>
            <a:br>
              <a:rPr lang="en-US" sz="4000" dirty="0"/>
            </a:br>
            <a:endParaRPr lang="en-US" u="sng" dirty="0" smtClean="0"/>
          </a:p>
          <a:p>
            <a:pPr algn="l"/>
            <a:endParaRPr lang="en-US" u="sng" dirty="0"/>
          </a:p>
          <a:p>
            <a:pPr algn="l"/>
            <a:endParaRPr lang="en-US" u="sng" dirty="0" smtClean="0"/>
          </a:p>
          <a:p>
            <a:pPr algn="l"/>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16797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280233"/>
            <a:ext cx="8160063" cy="5222929"/>
          </a:xfrm>
        </p:spPr>
        <p:txBody>
          <a:bodyPr>
            <a:normAutofit fontScale="92500" lnSpcReduction="10000"/>
          </a:bodyPr>
          <a:lstStyle/>
          <a:p>
            <a:pPr algn="l" fontAlgn="base"/>
            <a:endParaRPr lang="en-US" b="1" u="sng" dirty="0" smtClean="0"/>
          </a:p>
          <a:p>
            <a:pPr algn="l"/>
            <a:r>
              <a:rPr lang="en-US" sz="3500" i="1" dirty="0" smtClean="0"/>
              <a:t>But pursuit is so much more…</a:t>
            </a:r>
          </a:p>
          <a:p>
            <a:pPr algn="l"/>
            <a:r>
              <a:rPr lang="en-US" sz="2600" i="1" dirty="0" smtClean="0"/>
              <a:t>Romans 5:</a:t>
            </a:r>
            <a:r>
              <a:rPr lang="en-US" sz="2600" i="1" dirty="0"/>
              <a:t>8 Now I say that Jesus Christ was a minister of the circumcision for the truth of God, to confirm the promises [made] unto the </a:t>
            </a:r>
            <a:r>
              <a:rPr lang="en-US" sz="2600" i="1" dirty="0" smtClean="0"/>
              <a:t>fathers9 </a:t>
            </a:r>
            <a:r>
              <a:rPr lang="en-US" sz="2600" i="1" dirty="0"/>
              <a:t>And that the Gentiles might glorify God for [his] mercy; as it is written, For this cause I will confess to thee among the Gentiles, and sing unto thy name. 10 And again he </a:t>
            </a:r>
            <a:r>
              <a:rPr lang="en-US" sz="2600" i="1" dirty="0" err="1"/>
              <a:t>saith</a:t>
            </a:r>
            <a:r>
              <a:rPr lang="en-US" sz="2600" i="1" dirty="0"/>
              <a:t>, Rejoice, ye Gentiles, with his people. 11 And again, Praise the Lord, all ye Gentiles; and laud him, all ye people. 12 And again, Esaias </a:t>
            </a:r>
            <a:r>
              <a:rPr lang="en-US" sz="2600" i="1" dirty="0" err="1"/>
              <a:t>saith</a:t>
            </a:r>
            <a:r>
              <a:rPr lang="en-US" sz="2600" i="1" dirty="0"/>
              <a:t>, There shall be a root of Jesse, and he that shall rise to reign over the Gentiles; in him shall the Gentiles trust.</a:t>
            </a:r>
            <a:r>
              <a:rPr lang="en-US" sz="4000" dirty="0"/>
              <a:t/>
            </a:r>
            <a:br>
              <a:rPr lang="en-US" sz="4000" dirty="0"/>
            </a:br>
            <a:endParaRPr lang="en-US" u="sng" dirty="0" smtClean="0"/>
          </a:p>
          <a:p>
            <a:pPr algn="l"/>
            <a:endParaRPr lang="en-US" u="sng" dirty="0"/>
          </a:p>
          <a:p>
            <a:pPr algn="l"/>
            <a:endParaRPr lang="en-US" u="sng" dirty="0" smtClean="0"/>
          </a:p>
          <a:p>
            <a:pPr algn="l"/>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67427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679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#1</a:t>
            </a:r>
          </a:p>
          <a:p>
            <a:pPr algn="l" fontAlgn="base"/>
            <a:r>
              <a:rPr lang="en-US" b="1" dirty="0" smtClean="0"/>
              <a:t>Christ’s </a:t>
            </a:r>
            <a:r>
              <a:rPr lang="en-US" b="1" dirty="0"/>
              <a:t>PATTERN of pursuit MUST become our PRACTICE of pursuit</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86128"/>
            <a:ext cx="8160063" cy="5222929"/>
          </a:xfrm>
        </p:spPr>
        <p:txBody>
          <a:bodyPr>
            <a:normAutofit fontScale="77500" lnSpcReduction="20000"/>
          </a:bodyPr>
          <a:lstStyle/>
          <a:p>
            <a:pPr algn="l"/>
            <a:r>
              <a:rPr lang="en-US" sz="3800" b="1" u="sng" dirty="0" smtClean="0"/>
              <a:t>What is the pattern?</a:t>
            </a:r>
          </a:p>
          <a:p>
            <a:pPr algn="l"/>
            <a:endParaRPr lang="en-US" i="1" dirty="0" smtClean="0"/>
          </a:p>
          <a:p>
            <a:pPr algn="l"/>
            <a:r>
              <a:rPr lang="en-US" i="1" dirty="0" err="1" smtClean="0"/>
              <a:t>Heb</a:t>
            </a:r>
            <a:r>
              <a:rPr lang="en-US" i="1" dirty="0" smtClean="0"/>
              <a:t> </a:t>
            </a:r>
            <a:r>
              <a:rPr lang="en-US" i="1" dirty="0"/>
              <a:t>12:2 Looking unto Jesus the author and finisher of [our] faith;</a:t>
            </a:r>
            <a:r>
              <a:rPr lang="en-US" i="1" u="sng" dirty="0"/>
              <a:t> who for the joy that was set before him endured the cross</a:t>
            </a:r>
            <a:r>
              <a:rPr lang="en-US" i="1" dirty="0"/>
              <a:t>, despising the shame, and is set down at the right hand of the throne of God.</a:t>
            </a:r>
            <a:endParaRPr lang="en-US" sz="2800" dirty="0"/>
          </a:p>
          <a:p>
            <a:r>
              <a:rPr lang="en-US" sz="2800" dirty="0"/>
              <a:t/>
            </a:r>
            <a:br>
              <a:rPr lang="en-US" sz="2800" dirty="0"/>
            </a:br>
            <a:endParaRPr lang="en-US" sz="2900" u="sng" dirty="0"/>
          </a:p>
          <a:p>
            <a:pPr algn="l"/>
            <a:r>
              <a:rPr lang="en-US" dirty="0"/>
              <a:t/>
            </a:r>
            <a:br>
              <a:rPr lang="en-US" dirty="0"/>
            </a:br>
            <a:endParaRPr lang="en-US" dirty="0"/>
          </a:p>
          <a:p>
            <a:pPr algn="l"/>
            <a:r>
              <a:rPr lang="en-US" sz="3200" dirty="0"/>
              <a:t/>
            </a:r>
            <a:br>
              <a:rPr lang="en-US" sz="32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3627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86128"/>
            <a:ext cx="8160063" cy="5222929"/>
          </a:xfrm>
        </p:spPr>
        <p:txBody>
          <a:bodyPr>
            <a:normAutofit fontScale="70000" lnSpcReduction="20000"/>
          </a:bodyPr>
          <a:lstStyle/>
          <a:p>
            <a:pPr algn="l"/>
            <a:r>
              <a:rPr lang="en-US" sz="3800" b="1" u="sng" dirty="0" smtClean="0"/>
              <a:t>What is the pattern?</a:t>
            </a:r>
          </a:p>
          <a:p>
            <a:pPr algn="l"/>
            <a:endParaRPr lang="en-US" i="1" dirty="0" smtClean="0"/>
          </a:p>
          <a:p>
            <a:pPr algn="l"/>
            <a:r>
              <a:rPr lang="en-US" sz="3700" i="1" dirty="0" err="1" smtClean="0"/>
              <a:t>Heb</a:t>
            </a:r>
            <a:r>
              <a:rPr lang="en-US" sz="3700" i="1" dirty="0" smtClean="0"/>
              <a:t> </a:t>
            </a:r>
            <a:r>
              <a:rPr lang="en-US" sz="3700" i="1" dirty="0"/>
              <a:t>12:2 Looking unto Jesus the author and finisher of [our] faith;</a:t>
            </a:r>
            <a:r>
              <a:rPr lang="en-US" sz="3700" i="1" u="sng" dirty="0"/>
              <a:t> who for the joy that was set before him endured the cross</a:t>
            </a:r>
            <a:r>
              <a:rPr lang="en-US" sz="3700" i="1" dirty="0"/>
              <a:t>, despising the shame, and is set down at the right hand of the throne of God</a:t>
            </a:r>
            <a:r>
              <a:rPr lang="en-US" sz="3700" i="1" dirty="0" smtClean="0"/>
              <a:t>.</a:t>
            </a:r>
          </a:p>
          <a:p>
            <a:pPr algn="l"/>
            <a:endParaRPr lang="en-US" sz="3700" i="1" dirty="0"/>
          </a:p>
          <a:p>
            <a:pPr algn="l"/>
            <a:r>
              <a:rPr lang="en-US" sz="3700" i="1" dirty="0"/>
              <a:t>Gal 3:13 Christ hath redeemed us from the curse of the law, </a:t>
            </a:r>
            <a:r>
              <a:rPr lang="en-US" sz="3700" i="1" u="sng" dirty="0"/>
              <a:t>being made a curse for us: </a:t>
            </a:r>
            <a:r>
              <a:rPr lang="en-US" sz="3700" i="1" dirty="0"/>
              <a:t>for it is written, Cursed [is] every one that </a:t>
            </a:r>
            <a:r>
              <a:rPr lang="en-US" sz="3700" i="1" dirty="0" err="1"/>
              <a:t>hangeth</a:t>
            </a:r>
            <a:r>
              <a:rPr lang="en-US" sz="3700" i="1" dirty="0"/>
              <a:t> on a tree:</a:t>
            </a:r>
            <a:endParaRPr lang="en-US" sz="3700" dirty="0"/>
          </a:p>
          <a:p>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96690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86128"/>
            <a:ext cx="8160063" cy="5222929"/>
          </a:xfrm>
        </p:spPr>
        <p:txBody>
          <a:bodyPr>
            <a:normAutofit fontScale="92500" lnSpcReduction="10000"/>
          </a:bodyPr>
          <a:lstStyle/>
          <a:p>
            <a:pPr algn="l"/>
            <a:r>
              <a:rPr lang="en-US" sz="3200" b="1" u="sng" dirty="0" smtClean="0"/>
              <a:t>What is the pattern?</a:t>
            </a:r>
          </a:p>
          <a:p>
            <a:pPr algn="l"/>
            <a:endParaRPr lang="en-US" i="1" dirty="0" smtClean="0"/>
          </a:p>
          <a:p>
            <a:pPr algn="l"/>
            <a:r>
              <a:rPr lang="en-US" sz="2500" i="1" dirty="0"/>
              <a:t>Tit 2:14 </a:t>
            </a:r>
            <a:r>
              <a:rPr lang="en-US" sz="2500" i="1" u="sng" dirty="0"/>
              <a:t>Who gave himself for us</a:t>
            </a:r>
            <a:r>
              <a:rPr lang="en-US" sz="2500" i="1" dirty="0"/>
              <a:t>, that he might redeem us from all iniquity, and purify unto himself a peculiar people, zealous of good works</a:t>
            </a:r>
            <a:r>
              <a:rPr lang="en-US" sz="2500" i="1" dirty="0" smtClean="0"/>
              <a:t>.</a:t>
            </a:r>
          </a:p>
          <a:p>
            <a:pPr algn="l"/>
            <a:endParaRPr lang="en-US" sz="2500" i="1" dirty="0"/>
          </a:p>
          <a:p>
            <a:pPr algn="l"/>
            <a:r>
              <a:rPr lang="en-US" sz="2500" i="1" dirty="0"/>
              <a:t>1Pe 2:24 W</a:t>
            </a:r>
            <a:r>
              <a:rPr lang="en-US" sz="2500" i="1" u="sng" dirty="0"/>
              <a:t>ho his own self bare our sins in his own body on the tree</a:t>
            </a:r>
            <a:r>
              <a:rPr lang="en-US" sz="2500" i="1" dirty="0"/>
              <a:t>, that we, being dead to sins, should live unto righteousness: </a:t>
            </a:r>
            <a:r>
              <a:rPr lang="en-US" sz="2500" i="1" u="sng" dirty="0"/>
              <a:t>by whose stripes</a:t>
            </a:r>
            <a:r>
              <a:rPr lang="en-US" sz="2500" i="1" dirty="0"/>
              <a:t> ye were healed.</a:t>
            </a:r>
            <a:r>
              <a:rPr lang="en-US" sz="2800" dirty="0"/>
              <a:t/>
            </a:r>
            <a:br>
              <a:rPr lang="en-US" sz="2800" dirty="0"/>
            </a:br>
            <a:endParaRPr lang="en-US" sz="3200" b="1" dirty="0" smtClean="0"/>
          </a:p>
          <a:p>
            <a:pPr algn="l"/>
            <a:endParaRPr lang="en-US" sz="3200" b="1" dirty="0"/>
          </a:p>
          <a:p>
            <a:pPr algn="l"/>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54304781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6399</TotalTime>
  <Words>877</Words>
  <Application>Microsoft Office PowerPoint</Application>
  <PresentationFormat>On-screen Show (16:9)</PresentationFormat>
  <Paragraphs>148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259</cp:revision>
  <dcterms:created xsi:type="dcterms:W3CDTF">2014-03-26T14:03:34Z</dcterms:created>
  <dcterms:modified xsi:type="dcterms:W3CDTF">2018-05-24T01:35:51Z</dcterms:modified>
</cp:coreProperties>
</file>